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59" r:id="rId5"/>
    <p:sldId id="260" r:id="rId6"/>
    <p:sldId id="261" r:id="rId7"/>
    <p:sldId id="262" r:id="rId8"/>
    <p:sldId id="263" r:id="rId9"/>
    <p:sldId id="277" r:id="rId10"/>
    <p:sldId id="278" r:id="rId11"/>
    <p:sldId id="279" r:id="rId12"/>
    <p:sldId id="280" r:id="rId13"/>
    <p:sldId id="281" r:id="rId14"/>
    <p:sldId id="282" r:id="rId15"/>
    <p:sldId id="270" r:id="rId16"/>
    <p:sldId id="283" r:id="rId17"/>
    <p:sldId id="272" r:id="rId18"/>
    <p:sldId id="284" r:id="rId19"/>
    <p:sldId id="274" r:id="rId20"/>
    <p:sldId id="275" r:id="rId21"/>
    <p:sldId id="285" r:id="rId22"/>
    <p:sldId id="286" r:id="rId23"/>
    <p:sldId id="28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404F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5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CCB815-23F1-4DBF-838B-0FF835DB2CAA}"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6AB05-1CE1-4464-AC5B-DE9A8A486ADF}" type="slidenum">
              <a:rPr lang="en-US" smtClean="0"/>
              <a:t>‹#›</a:t>
            </a:fld>
            <a:endParaRPr lang="en-US"/>
          </a:p>
        </p:txBody>
      </p:sp>
    </p:spTree>
    <p:extLst>
      <p:ext uri="{BB962C8B-B14F-4D97-AF65-F5344CB8AC3E}">
        <p14:creationId xmlns:p14="http://schemas.microsoft.com/office/powerpoint/2010/main" val="99773473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CCB815-23F1-4DBF-838B-0FF835DB2CAA}"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6AB05-1CE1-4464-AC5B-DE9A8A486ADF}" type="slidenum">
              <a:rPr lang="en-US" smtClean="0"/>
              <a:t>‹#›</a:t>
            </a:fld>
            <a:endParaRPr lang="en-US"/>
          </a:p>
        </p:txBody>
      </p:sp>
    </p:spTree>
    <p:extLst>
      <p:ext uri="{BB962C8B-B14F-4D97-AF65-F5344CB8AC3E}">
        <p14:creationId xmlns:p14="http://schemas.microsoft.com/office/powerpoint/2010/main" val="34705739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CCB815-23F1-4DBF-838B-0FF835DB2CAA}"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6AB05-1CE1-4464-AC5B-DE9A8A486ADF}" type="slidenum">
              <a:rPr lang="en-US" smtClean="0"/>
              <a:t>‹#›</a:t>
            </a:fld>
            <a:endParaRPr lang="en-US"/>
          </a:p>
        </p:txBody>
      </p:sp>
    </p:spTree>
    <p:extLst>
      <p:ext uri="{BB962C8B-B14F-4D97-AF65-F5344CB8AC3E}">
        <p14:creationId xmlns:p14="http://schemas.microsoft.com/office/powerpoint/2010/main" val="3933738539"/>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CCB815-23F1-4DBF-838B-0FF835DB2CAA}"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6AB05-1CE1-4464-AC5B-DE9A8A486ADF}" type="slidenum">
              <a:rPr lang="en-US" smtClean="0"/>
              <a:t>‹#›</a:t>
            </a:fld>
            <a:endParaRPr lang="en-US"/>
          </a:p>
        </p:txBody>
      </p:sp>
    </p:spTree>
    <p:extLst>
      <p:ext uri="{BB962C8B-B14F-4D97-AF65-F5344CB8AC3E}">
        <p14:creationId xmlns:p14="http://schemas.microsoft.com/office/powerpoint/2010/main" val="175050212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CCB815-23F1-4DBF-838B-0FF835DB2CAA}"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6AB05-1CE1-4464-AC5B-DE9A8A486ADF}" type="slidenum">
              <a:rPr lang="en-US" smtClean="0"/>
              <a:t>‹#›</a:t>
            </a:fld>
            <a:endParaRPr lang="en-US"/>
          </a:p>
        </p:txBody>
      </p:sp>
    </p:spTree>
    <p:extLst>
      <p:ext uri="{BB962C8B-B14F-4D97-AF65-F5344CB8AC3E}">
        <p14:creationId xmlns:p14="http://schemas.microsoft.com/office/powerpoint/2010/main" val="382442333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CCB815-23F1-4DBF-838B-0FF835DB2CAA}"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B6AB05-1CE1-4464-AC5B-DE9A8A486ADF}" type="slidenum">
              <a:rPr lang="en-US" smtClean="0"/>
              <a:t>‹#›</a:t>
            </a:fld>
            <a:endParaRPr lang="en-US"/>
          </a:p>
        </p:txBody>
      </p:sp>
    </p:spTree>
    <p:extLst>
      <p:ext uri="{BB962C8B-B14F-4D97-AF65-F5344CB8AC3E}">
        <p14:creationId xmlns:p14="http://schemas.microsoft.com/office/powerpoint/2010/main" val="2091053033"/>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CCB815-23F1-4DBF-838B-0FF835DB2CAA}" type="datetimeFigureOut">
              <a:rPr lang="en-US" smtClean="0"/>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B6AB05-1CE1-4464-AC5B-DE9A8A486ADF}" type="slidenum">
              <a:rPr lang="en-US" smtClean="0"/>
              <a:t>‹#›</a:t>
            </a:fld>
            <a:endParaRPr lang="en-US"/>
          </a:p>
        </p:txBody>
      </p:sp>
    </p:spTree>
    <p:extLst>
      <p:ext uri="{BB962C8B-B14F-4D97-AF65-F5344CB8AC3E}">
        <p14:creationId xmlns:p14="http://schemas.microsoft.com/office/powerpoint/2010/main" val="79291507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CCB815-23F1-4DBF-838B-0FF835DB2CAA}" type="datetimeFigureOut">
              <a:rPr lang="en-US" smtClean="0"/>
              <a:t>8/26/2020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B6AB05-1CE1-4464-AC5B-DE9A8A486ADF}" type="slidenum">
              <a:rPr lang="en-US" smtClean="0"/>
              <a:t>‹#›</a:t>
            </a:fld>
            <a:endParaRPr lang="en-US"/>
          </a:p>
        </p:txBody>
      </p:sp>
    </p:spTree>
    <p:extLst>
      <p:ext uri="{BB962C8B-B14F-4D97-AF65-F5344CB8AC3E}">
        <p14:creationId xmlns:p14="http://schemas.microsoft.com/office/powerpoint/2010/main" val="338611473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CCB815-23F1-4DBF-838B-0FF835DB2CAA}" type="datetimeFigureOut">
              <a:rPr lang="en-US" smtClean="0"/>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B6AB05-1CE1-4464-AC5B-DE9A8A486ADF}" type="slidenum">
              <a:rPr lang="en-US" smtClean="0"/>
              <a:t>‹#›</a:t>
            </a:fld>
            <a:endParaRPr lang="en-US"/>
          </a:p>
        </p:txBody>
      </p:sp>
    </p:spTree>
    <p:extLst>
      <p:ext uri="{BB962C8B-B14F-4D97-AF65-F5344CB8AC3E}">
        <p14:creationId xmlns:p14="http://schemas.microsoft.com/office/powerpoint/2010/main" val="85312402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CCB815-23F1-4DBF-838B-0FF835DB2CAA}"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B6AB05-1CE1-4464-AC5B-DE9A8A486ADF}" type="slidenum">
              <a:rPr lang="en-US" smtClean="0"/>
              <a:t>‹#›</a:t>
            </a:fld>
            <a:endParaRPr lang="en-US"/>
          </a:p>
        </p:txBody>
      </p:sp>
    </p:spTree>
    <p:extLst>
      <p:ext uri="{BB962C8B-B14F-4D97-AF65-F5344CB8AC3E}">
        <p14:creationId xmlns:p14="http://schemas.microsoft.com/office/powerpoint/2010/main" val="2905438431"/>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CCB815-23F1-4DBF-838B-0FF835DB2CAA}"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B6AB05-1CE1-4464-AC5B-DE9A8A486ADF}" type="slidenum">
              <a:rPr lang="en-US" smtClean="0"/>
              <a:t>‹#›</a:t>
            </a:fld>
            <a:endParaRPr lang="en-US"/>
          </a:p>
        </p:txBody>
      </p:sp>
    </p:spTree>
    <p:extLst>
      <p:ext uri="{BB962C8B-B14F-4D97-AF65-F5344CB8AC3E}">
        <p14:creationId xmlns:p14="http://schemas.microsoft.com/office/powerpoint/2010/main" val="387461611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CCB815-23F1-4DBF-838B-0FF835DB2CAA}" type="datetimeFigureOut">
              <a:rPr lang="en-US" smtClean="0"/>
              <a:t>8/26/2020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6AB05-1CE1-4464-AC5B-DE9A8A486ADF}" type="slidenum">
              <a:rPr lang="en-US" smtClean="0"/>
              <a:t>‹#›</a:t>
            </a:fld>
            <a:endParaRPr lang="en-US"/>
          </a:p>
        </p:txBody>
      </p:sp>
    </p:spTree>
    <p:extLst>
      <p:ext uri="{BB962C8B-B14F-4D97-AF65-F5344CB8AC3E}">
        <p14:creationId xmlns:p14="http://schemas.microsoft.com/office/powerpoint/2010/main" val="19797440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061" y="0"/>
            <a:ext cx="4524866" cy="6858000"/>
          </a:xfrm>
          <a:prstGeom prst="rect">
            <a:avLst/>
          </a:prstGeom>
        </p:spPr>
      </p:pic>
      <p:sp>
        <p:nvSpPr>
          <p:cNvPr id="6" name="TextBox 5"/>
          <p:cNvSpPr txBox="1"/>
          <p:nvPr/>
        </p:nvSpPr>
        <p:spPr>
          <a:xfrm>
            <a:off x="-662954" y="6084800"/>
            <a:ext cx="4619134" cy="707886"/>
          </a:xfrm>
          <a:prstGeom prst="rect">
            <a:avLst/>
          </a:prstGeom>
          <a:noFill/>
        </p:spPr>
        <p:txBody>
          <a:bodyPr wrap="square" rtlCol="0">
            <a:spAutoFit/>
          </a:bodyPr>
          <a:lstStyle/>
          <a:p>
            <a:pPr algn="r"/>
            <a:r>
              <a:rPr lang="en-US" sz="2000" dirty="0">
                <a:solidFill>
                  <a:schemeClr val="bg1"/>
                </a:solidFill>
              </a:rPr>
              <a:t>Shaquille O'Neal and Kevin Hart</a:t>
            </a:r>
          </a:p>
          <a:p>
            <a:pPr algn="r"/>
            <a:r>
              <a:rPr lang="en-US" sz="2000" dirty="0">
                <a:solidFill>
                  <a:schemeClr val="bg1"/>
                </a:solidFill>
              </a:rPr>
              <a:t>HuffingtonPost.com</a:t>
            </a:r>
          </a:p>
        </p:txBody>
      </p:sp>
      <p:sp>
        <p:nvSpPr>
          <p:cNvPr id="7" name="TextBox 6"/>
          <p:cNvSpPr txBox="1"/>
          <p:nvPr/>
        </p:nvSpPr>
        <p:spPr>
          <a:xfrm>
            <a:off x="0" y="0"/>
            <a:ext cx="3956180" cy="3939540"/>
          </a:xfrm>
          <a:prstGeom prst="rect">
            <a:avLst/>
          </a:prstGeom>
          <a:noFill/>
        </p:spPr>
        <p:txBody>
          <a:bodyPr wrap="square" rtlCol="0">
            <a:spAutoFit/>
          </a:bodyPr>
          <a:lstStyle/>
          <a:p>
            <a:pPr algn="r"/>
            <a:endParaRPr lang="en-US" dirty="0">
              <a:solidFill>
                <a:schemeClr val="bg1"/>
              </a:solidFill>
            </a:endParaRPr>
          </a:p>
          <a:p>
            <a:pPr algn="r"/>
            <a:r>
              <a:rPr lang="en-US" sz="3400" dirty="0">
                <a:solidFill>
                  <a:schemeClr val="bg1"/>
                </a:solidFill>
              </a:rPr>
              <a:t>Were there </a:t>
            </a:r>
            <a:r>
              <a:rPr lang="en-US" sz="9600" dirty="0">
                <a:solidFill>
                  <a:srgbClr val="FFFF00"/>
                </a:solidFill>
              </a:rPr>
              <a:t>GIANTS</a:t>
            </a:r>
            <a:r>
              <a:rPr lang="en-US" sz="3200" dirty="0">
                <a:solidFill>
                  <a:schemeClr val="bg1"/>
                </a:solidFill>
              </a:rPr>
              <a:t> </a:t>
            </a:r>
          </a:p>
          <a:p>
            <a:pPr algn="r"/>
            <a:r>
              <a:rPr lang="en-US" sz="3400" dirty="0">
                <a:solidFill>
                  <a:schemeClr val="bg1"/>
                </a:solidFill>
              </a:rPr>
              <a:t>in Noah’s Day?</a:t>
            </a:r>
          </a:p>
          <a:p>
            <a:pPr algn="r"/>
            <a:endParaRPr lang="en-US" sz="3400" dirty="0">
              <a:solidFill>
                <a:schemeClr val="bg1"/>
              </a:solidFill>
            </a:endParaRPr>
          </a:p>
          <a:p>
            <a:pPr algn="r"/>
            <a:r>
              <a:rPr lang="en-US" sz="3400" dirty="0">
                <a:solidFill>
                  <a:schemeClr val="bg1"/>
                </a:solidFill>
              </a:rPr>
              <a:t>Genesis 6.1-8</a:t>
            </a:r>
          </a:p>
        </p:txBody>
      </p:sp>
    </p:spTree>
    <p:extLst>
      <p:ext uri="{BB962C8B-B14F-4D97-AF65-F5344CB8AC3E}">
        <p14:creationId xmlns:p14="http://schemas.microsoft.com/office/powerpoint/2010/main" val="168024767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542852"/>
            <a:ext cx="12191999" cy="615553"/>
          </a:xfrm>
          <a:prstGeom prst="rect">
            <a:avLst/>
          </a:prstGeom>
          <a:noFill/>
        </p:spPr>
        <p:txBody>
          <a:bodyPr wrap="square" rtlCol="0">
            <a:spAutoFit/>
          </a:bodyPr>
          <a:lstStyle/>
          <a:p>
            <a:pPr lvl="0"/>
            <a:endParaRPr lang="en-US" sz="3400" dirty="0">
              <a:solidFill>
                <a:schemeClr val="bg1"/>
              </a:solidFill>
            </a:endParaRPr>
          </a:p>
        </p:txBody>
      </p:sp>
      <p:sp>
        <p:nvSpPr>
          <p:cNvPr id="2" name="TextBox 1"/>
          <p:cNvSpPr txBox="1"/>
          <p:nvPr/>
        </p:nvSpPr>
        <p:spPr>
          <a:xfrm>
            <a:off x="0" y="0"/>
            <a:ext cx="12192000" cy="4555093"/>
          </a:xfrm>
          <a:prstGeom prst="rect">
            <a:avLst/>
          </a:prstGeom>
          <a:noFill/>
        </p:spPr>
        <p:txBody>
          <a:bodyPr wrap="square" rtlCol="0">
            <a:spAutoFit/>
          </a:bodyPr>
          <a:lstStyle/>
          <a:p>
            <a:endParaRPr lang="en-US" dirty="0">
              <a:solidFill>
                <a:schemeClr val="bg1"/>
              </a:solidFill>
            </a:endParaRPr>
          </a:p>
          <a:p>
            <a:r>
              <a:rPr lang="en-US" sz="3400" dirty="0">
                <a:solidFill>
                  <a:schemeClr val="bg1"/>
                </a:solidFill>
              </a:rPr>
              <a:t>Theory 1:  The sons of God are fallen angels [demons];</a:t>
            </a:r>
          </a:p>
          <a:p>
            <a:r>
              <a:rPr lang="en-US" sz="3400" dirty="0">
                <a:solidFill>
                  <a:schemeClr val="bg1"/>
                </a:solidFill>
              </a:rPr>
              <a:t>				the daughters of men are human.</a:t>
            </a:r>
          </a:p>
          <a:p>
            <a:endParaRPr lang="en-US" sz="3400" dirty="0">
              <a:solidFill>
                <a:schemeClr val="bg1"/>
              </a:solidFill>
            </a:endParaRPr>
          </a:p>
          <a:p>
            <a:r>
              <a:rPr lang="en-US" sz="3400" dirty="0">
                <a:solidFill>
                  <a:schemeClr val="bg1"/>
                </a:solidFill>
              </a:rPr>
              <a:t>Matthew 5.9 NASB:  “Blessed are the peacemakers, for they shall be called </a:t>
            </a:r>
            <a:r>
              <a:rPr lang="en-US" sz="3400" b="1" dirty="0">
                <a:solidFill>
                  <a:srgbClr val="FFFF00"/>
                </a:solidFill>
              </a:rPr>
              <a:t>sons of God</a:t>
            </a:r>
            <a:r>
              <a:rPr lang="en-US" sz="3400" dirty="0">
                <a:solidFill>
                  <a:schemeClr val="bg1"/>
                </a:solidFill>
              </a:rPr>
              <a:t>.”</a:t>
            </a:r>
          </a:p>
          <a:p>
            <a:endParaRPr lang="en-US" sz="3400" dirty="0">
              <a:solidFill>
                <a:schemeClr val="bg1"/>
              </a:solidFill>
            </a:endParaRPr>
          </a:p>
          <a:p>
            <a:r>
              <a:rPr lang="en-US" sz="3400" dirty="0">
                <a:solidFill>
                  <a:schemeClr val="bg1"/>
                </a:solidFill>
              </a:rPr>
              <a:t>Romans 8.14 NASB:  For all who are being led by the Spirit of God, these are </a:t>
            </a:r>
            <a:r>
              <a:rPr lang="en-US" sz="3400" b="1" dirty="0">
                <a:solidFill>
                  <a:srgbClr val="FFFF00"/>
                </a:solidFill>
              </a:rPr>
              <a:t>sons of God</a:t>
            </a:r>
            <a:r>
              <a:rPr lang="en-US" sz="3400" dirty="0">
                <a:solidFill>
                  <a:schemeClr val="bg1"/>
                </a:solidFill>
              </a:rPr>
              <a:t>.</a:t>
            </a:r>
          </a:p>
        </p:txBody>
      </p:sp>
      <p:cxnSp>
        <p:nvCxnSpPr>
          <p:cNvPr id="5" name="Straight Connector 4"/>
          <p:cNvCxnSpPr>
            <a:cxnSpLocks/>
          </p:cNvCxnSpPr>
          <p:nvPr/>
        </p:nvCxnSpPr>
        <p:spPr>
          <a:xfrm>
            <a:off x="130629" y="1412373"/>
            <a:ext cx="11859208"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94989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542852"/>
            <a:ext cx="12191999" cy="615553"/>
          </a:xfrm>
          <a:prstGeom prst="rect">
            <a:avLst/>
          </a:prstGeom>
          <a:noFill/>
        </p:spPr>
        <p:txBody>
          <a:bodyPr wrap="square" rtlCol="0">
            <a:spAutoFit/>
          </a:bodyPr>
          <a:lstStyle/>
          <a:p>
            <a:pPr lvl="0"/>
            <a:endParaRPr lang="en-US" sz="3400" dirty="0">
              <a:solidFill>
                <a:schemeClr val="bg1"/>
              </a:solidFill>
            </a:endParaRPr>
          </a:p>
        </p:txBody>
      </p:sp>
      <p:sp>
        <p:nvSpPr>
          <p:cNvPr id="2" name="TextBox 1"/>
          <p:cNvSpPr txBox="1"/>
          <p:nvPr/>
        </p:nvSpPr>
        <p:spPr>
          <a:xfrm>
            <a:off x="0" y="0"/>
            <a:ext cx="12192000" cy="5601533"/>
          </a:xfrm>
          <a:prstGeom prst="rect">
            <a:avLst/>
          </a:prstGeom>
          <a:noFill/>
        </p:spPr>
        <p:txBody>
          <a:bodyPr wrap="square" rtlCol="0">
            <a:spAutoFit/>
          </a:bodyPr>
          <a:lstStyle/>
          <a:p>
            <a:endParaRPr lang="en-US" dirty="0">
              <a:solidFill>
                <a:schemeClr val="bg1"/>
              </a:solidFill>
            </a:endParaRPr>
          </a:p>
          <a:p>
            <a:r>
              <a:rPr lang="en-US" sz="3400" dirty="0">
                <a:solidFill>
                  <a:schemeClr val="bg1"/>
                </a:solidFill>
              </a:rPr>
              <a:t>Theory 1:  The sons of God are fallen angels [demons];</a:t>
            </a:r>
          </a:p>
          <a:p>
            <a:r>
              <a:rPr lang="en-US" sz="3400" dirty="0">
                <a:solidFill>
                  <a:schemeClr val="bg1"/>
                </a:solidFill>
              </a:rPr>
              <a:t>				the daughters of men are human.</a:t>
            </a:r>
          </a:p>
          <a:p>
            <a:endParaRPr lang="en-US" sz="3400" dirty="0">
              <a:solidFill>
                <a:schemeClr val="bg1"/>
              </a:solidFill>
            </a:endParaRPr>
          </a:p>
          <a:p>
            <a:r>
              <a:rPr lang="de-DE" sz="3400" dirty="0">
                <a:solidFill>
                  <a:schemeClr val="bg1"/>
                </a:solidFill>
              </a:rPr>
              <a:t>2 Peter 2.1-9 NET:  </a:t>
            </a:r>
            <a:r>
              <a:rPr lang="en-US" sz="3400" dirty="0">
                <a:solidFill>
                  <a:schemeClr val="bg1"/>
                </a:solidFill>
              </a:rPr>
              <a:t>…For if God did not spare the </a:t>
            </a:r>
            <a:r>
              <a:rPr lang="en-US" sz="3400" b="1" dirty="0">
                <a:solidFill>
                  <a:srgbClr val="FFFF00"/>
                </a:solidFill>
              </a:rPr>
              <a:t>angels who sinned</a:t>
            </a:r>
            <a:r>
              <a:rPr lang="en-US" sz="3400" dirty="0">
                <a:solidFill>
                  <a:schemeClr val="bg1"/>
                </a:solidFill>
              </a:rPr>
              <a:t>, but threw them into hell and locked them up in chains in utter darkness, to be kept until the judgment, and if he did not spare the ancient world, but did protect </a:t>
            </a:r>
            <a:r>
              <a:rPr lang="en-US" sz="3400" b="1" dirty="0">
                <a:solidFill>
                  <a:srgbClr val="FFFF00"/>
                </a:solidFill>
              </a:rPr>
              <a:t>Noah</a:t>
            </a:r>
            <a:r>
              <a:rPr lang="en-US" sz="3400" dirty="0">
                <a:solidFill>
                  <a:schemeClr val="bg1"/>
                </a:solidFill>
              </a:rPr>
              <a:t>, a herald of righteousness, along with seven others, when God brought a flood on an ungodly world, and if he turned to ashes the cities of </a:t>
            </a:r>
            <a:r>
              <a:rPr lang="en-US" sz="3400" b="1" dirty="0">
                <a:solidFill>
                  <a:srgbClr val="FFFF00"/>
                </a:solidFill>
              </a:rPr>
              <a:t>Sodom and Gomorrah</a:t>
            </a:r>
            <a:r>
              <a:rPr lang="en-US" sz="3400" dirty="0">
                <a:solidFill>
                  <a:schemeClr val="bg1"/>
                </a:solidFill>
              </a:rPr>
              <a:t>… </a:t>
            </a:r>
            <a:endParaRPr lang="de-DE" sz="3400" dirty="0">
              <a:solidFill>
                <a:schemeClr val="bg1"/>
              </a:solidFill>
            </a:endParaRPr>
          </a:p>
        </p:txBody>
      </p:sp>
      <p:cxnSp>
        <p:nvCxnSpPr>
          <p:cNvPr id="5" name="Straight Connector 4"/>
          <p:cNvCxnSpPr>
            <a:cxnSpLocks/>
          </p:cNvCxnSpPr>
          <p:nvPr/>
        </p:nvCxnSpPr>
        <p:spPr>
          <a:xfrm>
            <a:off x="130629" y="1412373"/>
            <a:ext cx="11859208"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88143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542852"/>
            <a:ext cx="12191999" cy="615553"/>
          </a:xfrm>
          <a:prstGeom prst="rect">
            <a:avLst/>
          </a:prstGeom>
          <a:noFill/>
        </p:spPr>
        <p:txBody>
          <a:bodyPr wrap="square" rtlCol="0">
            <a:spAutoFit/>
          </a:bodyPr>
          <a:lstStyle/>
          <a:p>
            <a:pPr lvl="0"/>
            <a:endParaRPr lang="en-US" sz="3400" dirty="0">
              <a:solidFill>
                <a:schemeClr val="bg1"/>
              </a:solidFill>
            </a:endParaRPr>
          </a:p>
        </p:txBody>
      </p:sp>
      <p:sp>
        <p:nvSpPr>
          <p:cNvPr id="2" name="TextBox 1"/>
          <p:cNvSpPr txBox="1"/>
          <p:nvPr/>
        </p:nvSpPr>
        <p:spPr>
          <a:xfrm>
            <a:off x="0" y="0"/>
            <a:ext cx="12192000" cy="6124754"/>
          </a:xfrm>
          <a:prstGeom prst="rect">
            <a:avLst/>
          </a:prstGeom>
          <a:noFill/>
        </p:spPr>
        <p:txBody>
          <a:bodyPr wrap="square" rtlCol="0">
            <a:spAutoFit/>
          </a:bodyPr>
          <a:lstStyle/>
          <a:p>
            <a:endParaRPr lang="en-US" dirty="0">
              <a:solidFill>
                <a:schemeClr val="bg1"/>
              </a:solidFill>
            </a:endParaRPr>
          </a:p>
          <a:p>
            <a:r>
              <a:rPr lang="en-US" sz="3400" dirty="0">
                <a:solidFill>
                  <a:schemeClr val="bg1"/>
                </a:solidFill>
              </a:rPr>
              <a:t>Theory 1:  The sons of God are fallen angels [demons];</a:t>
            </a:r>
          </a:p>
          <a:p>
            <a:r>
              <a:rPr lang="en-US" sz="3400" dirty="0">
                <a:solidFill>
                  <a:schemeClr val="bg1"/>
                </a:solidFill>
              </a:rPr>
              <a:t>				the daughters of men are human.</a:t>
            </a:r>
          </a:p>
          <a:p>
            <a:endParaRPr lang="en-US" sz="3400" dirty="0">
              <a:solidFill>
                <a:schemeClr val="bg1"/>
              </a:solidFill>
            </a:endParaRPr>
          </a:p>
          <a:p>
            <a:r>
              <a:rPr lang="en-US" sz="3400" dirty="0">
                <a:solidFill>
                  <a:schemeClr val="bg1"/>
                </a:solidFill>
              </a:rPr>
              <a:t>Jude 1.6-7 NET:  You also know that the </a:t>
            </a:r>
            <a:r>
              <a:rPr lang="en-US" sz="3400" b="1" dirty="0">
                <a:solidFill>
                  <a:srgbClr val="FFFF00"/>
                </a:solidFill>
              </a:rPr>
              <a:t>angels</a:t>
            </a:r>
            <a:r>
              <a:rPr lang="en-US" sz="3400" dirty="0">
                <a:solidFill>
                  <a:schemeClr val="bg1"/>
                </a:solidFill>
              </a:rPr>
              <a:t> who did not keep within their proper domain but abandoned their own place of residence, he has kept in eternal chains in utter darkness, locked up for the judgment of the great Day.  So also Sodom and Gomorrah and the neighboring towns, since they indulged in </a:t>
            </a:r>
            <a:r>
              <a:rPr lang="en-US" sz="3400" b="1" dirty="0">
                <a:solidFill>
                  <a:srgbClr val="FFFF00"/>
                </a:solidFill>
              </a:rPr>
              <a:t>sexual immorality </a:t>
            </a:r>
            <a:r>
              <a:rPr lang="en-US" sz="3400" dirty="0">
                <a:solidFill>
                  <a:schemeClr val="bg1"/>
                </a:solidFill>
              </a:rPr>
              <a:t>and </a:t>
            </a:r>
            <a:r>
              <a:rPr lang="en-US" sz="3400" b="1" dirty="0">
                <a:solidFill>
                  <a:srgbClr val="FFFF00"/>
                </a:solidFill>
              </a:rPr>
              <a:t>pursued unnatural desire in a way similar to these angels</a:t>
            </a:r>
            <a:r>
              <a:rPr lang="en-US" sz="3400" dirty="0">
                <a:solidFill>
                  <a:schemeClr val="bg1"/>
                </a:solidFill>
              </a:rPr>
              <a:t>, are now displayed as an example by suffering the punishment of eternal fire. </a:t>
            </a:r>
            <a:endParaRPr lang="de-DE" sz="3400" dirty="0">
              <a:solidFill>
                <a:schemeClr val="bg1"/>
              </a:solidFill>
            </a:endParaRPr>
          </a:p>
        </p:txBody>
      </p:sp>
      <p:cxnSp>
        <p:nvCxnSpPr>
          <p:cNvPr id="5" name="Straight Connector 4"/>
          <p:cNvCxnSpPr>
            <a:cxnSpLocks/>
          </p:cNvCxnSpPr>
          <p:nvPr/>
        </p:nvCxnSpPr>
        <p:spPr>
          <a:xfrm>
            <a:off x="130629" y="1412373"/>
            <a:ext cx="11859208"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3872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542852"/>
            <a:ext cx="12191999" cy="615553"/>
          </a:xfrm>
          <a:prstGeom prst="rect">
            <a:avLst/>
          </a:prstGeom>
          <a:noFill/>
        </p:spPr>
        <p:txBody>
          <a:bodyPr wrap="square" rtlCol="0">
            <a:spAutoFit/>
          </a:bodyPr>
          <a:lstStyle/>
          <a:p>
            <a:pPr lvl="0"/>
            <a:endParaRPr lang="en-US" sz="3400" dirty="0">
              <a:solidFill>
                <a:schemeClr val="bg1"/>
              </a:solidFill>
            </a:endParaRPr>
          </a:p>
        </p:txBody>
      </p:sp>
      <p:sp>
        <p:nvSpPr>
          <p:cNvPr id="2" name="TextBox 1"/>
          <p:cNvSpPr txBox="1"/>
          <p:nvPr/>
        </p:nvSpPr>
        <p:spPr>
          <a:xfrm>
            <a:off x="0" y="0"/>
            <a:ext cx="12192000" cy="5170646"/>
          </a:xfrm>
          <a:prstGeom prst="rect">
            <a:avLst/>
          </a:prstGeom>
          <a:noFill/>
        </p:spPr>
        <p:txBody>
          <a:bodyPr wrap="square" rtlCol="0">
            <a:spAutoFit/>
          </a:bodyPr>
          <a:lstStyle/>
          <a:p>
            <a:endParaRPr lang="en-US" dirty="0">
              <a:solidFill>
                <a:schemeClr val="bg1"/>
              </a:solidFill>
            </a:endParaRPr>
          </a:p>
          <a:p>
            <a:r>
              <a:rPr lang="en-US" sz="3400" dirty="0">
                <a:solidFill>
                  <a:schemeClr val="bg1"/>
                </a:solidFill>
              </a:rPr>
              <a:t>Theory 1:  The sons of God are fallen angels [demons];</a:t>
            </a:r>
          </a:p>
          <a:p>
            <a:r>
              <a:rPr lang="en-US" sz="3400" dirty="0">
                <a:solidFill>
                  <a:schemeClr val="bg1"/>
                </a:solidFill>
              </a:rPr>
              <a:t>				the daughters of men are human.</a:t>
            </a:r>
          </a:p>
          <a:p>
            <a:endParaRPr lang="en-US" sz="3400" dirty="0">
              <a:solidFill>
                <a:schemeClr val="bg1"/>
              </a:solidFill>
            </a:endParaRPr>
          </a:p>
          <a:p>
            <a:pPr lvl="0"/>
            <a:r>
              <a:rPr lang="en-US" sz="3400" dirty="0">
                <a:solidFill>
                  <a:schemeClr val="bg1"/>
                </a:solidFill>
              </a:rPr>
              <a:t>Genesis 6.1-2 NASB:  Now it came about, when men began to multiply on the face of the land, and daughters were born to them, </a:t>
            </a:r>
            <a:r>
              <a:rPr lang="en-US" sz="3400" baseline="30000" dirty="0">
                <a:solidFill>
                  <a:schemeClr val="bg1"/>
                </a:solidFill>
              </a:rPr>
              <a:t>2</a:t>
            </a:r>
            <a:r>
              <a:rPr lang="en-US" sz="3400" dirty="0">
                <a:solidFill>
                  <a:schemeClr val="bg1"/>
                </a:solidFill>
              </a:rPr>
              <a:t>that the sons of God saw that the daughters of men were beautiful; and </a:t>
            </a:r>
            <a:r>
              <a:rPr lang="en-US" sz="3400" b="1" dirty="0">
                <a:solidFill>
                  <a:srgbClr val="FFFF00"/>
                </a:solidFill>
              </a:rPr>
              <a:t>they took wives </a:t>
            </a:r>
            <a:r>
              <a:rPr lang="en-US" sz="3400" dirty="0">
                <a:solidFill>
                  <a:schemeClr val="bg1"/>
                </a:solidFill>
              </a:rPr>
              <a:t>for themselves, whomever they chose. </a:t>
            </a:r>
          </a:p>
          <a:p>
            <a:pPr lvl="0"/>
            <a:r>
              <a:rPr lang="en-US" sz="3400" dirty="0">
                <a:solidFill>
                  <a:schemeClr val="bg1"/>
                </a:solidFill>
              </a:rPr>
              <a:t> </a:t>
            </a:r>
          </a:p>
          <a:p>
            <a:pPr lvl="0"/>
            <a:r>
              <a:rPr lang="en-US" sz="3600" dirty="0">
                <a:solidFill>
                  <a:schemeClr val="bg1"/>
                </a:solidFill>
              </a:rPr>
              <a:t>		</a:t>
            </a:r>
            <a:r>
              <a:rPr lang="he-IL" sz="4000" dirty="0">
                <a:solidFill>
                  <a:srgbClr val="FFFF00"/>
                </a:solidFill>
                <a:latin typeface="Times New Roman" panose="02020603050405020304" pitchFamily="18" charset="0"/>
                <a:cs typeface="Times New Roman" panose="02020603050405020304" pitchFamily="18" charset="0"/>
              </a:rPr>
              <a:t>אִשָּׁה</a:t>
            </a:r>
            <a:r>
              <a:rPr lang="en-US" sz="4000" dirty="0">
                <a:solidFill>
                  <a:srgbClr val="FFFF00"/>
                </a:solidFill>
                <a:latin typeface="Times New Roman" panose="02020603050405020304" pitchFamily="18" charset="0"/>
                <a:cs typeface="Times New Roman" panose="02020603050405020304" pitchFamily="18" charset="0"/>
              </a:rPr>
              <a:t> </a:t>
            </a:r>
            <a:r>
              <a:rPr lang="he-IL" sz="4000" dirty="0">
                <a:solidFill>
                  <a:srgbClr val="FFFF00"/>
                </a:solidFill>
                <a:latin typeface="Times New Roman" panose="02020603050405020304" pitchFamily="18" charset="0"/>
                <a:cs typeface="Times New Roman" panose="02020603050405020304" pitchFamily="18" charset="0"/>
              </a:rPr>
              <a:t>לָקַח</a:t>
            </a:r>
            <a:r>
              <a:rPr lang="en-US" sz="4000" dirty="0">
                <a:solidFill>
                  <a:srgbClr val="FFFF00"/>
                </a:solidFill>
                <a:latin typeface="Times New Roman" panose="02020603050405020304" pitchFamily="18" charset="0"/>
                <a:cs typeface="Times New Roman" panose="02020603050405020304" pitchFamily="18" charset="0"/>
              </a:rPr>
              <a:t> </a:t>
            </a:r>
            <a:r>
              <a:rPr lang="en-US" sz="3400" dirty="0">
                <a:solidFill>
                  <a:schemeClr val="bg1"/>
                </a:solidFill>
              </a:rPr>
              <a:t>= take a wife or take a woman?</a:t>
            </a:r>
          </a:p>
        </p:txBody>
      </p:sp>
      <p:cxnSp>
        <p:nvCxnSpPr>
          <p:cNvPr id="5" name="Straight Connector 4"/>
          <p:cNvCxnSpPr>
            <a:cxnSpLocks/>
          </p:cNvCxnSpPr>
          <p:nvPr/>
        </p:nvCxnSpPr>
        <p:spPr>
          <a:xfrm>
            <a:off x="130629" y="1412373"/>
            <a:ext cx="11859208"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47594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 y="1542852"/>
            <a:ext cx="12191999" cy="615553"/>
          </a:xfrm>
          <a:prstGeom prst="rect">
            <a:avLst/>
          </a:prstGeom>
          <a:noFill/>
        </p:spPr>
        <p:txBody>
          <a:bodyPr wrap="square" rtlCol="0">
            <a:spAutoFit/>
          </a:bodyPr>
          <a:lstStyle/>
          <a:p>
            <a:pPr lvl="0"/>
            <a:endParaRPr lang="en-US" sz="3400" dirty="0">
              <a:solidFill>
                <a:schemeClr val="bg1"/>
              </a:solidFill>
            </a:endParaRPr>
          </a:p>
        </p:txBody>
      </p:sp>
      <p:sp>
        <p:nvSpPr>
          <p:cNvPr id="2" name="TextBox 1"/>
          <p:cNvSpPr txBox="1"/>
          <p:nvPr/>
        </p:nvSpPr>
        <p:spPr>
          <a:xfrm>
            <a:off x="0" y="0"/>
            <a:ext cx="12192000" cy="6124754"/>
          </a:xfrm>
          <a:prstGeom prst="rect">
            <a:avLst/>
          </a:prstGeom>
          <a:noFill/>
        </p:spPr>
        <p:txBody>
          <a:bodyPr wrap="square" rtlCol="0">
            <a:spAutoFit/>
          </a:bodyPr>
          <a:lstStyle/>
          <a:p>
            <a:endParaRPr lang="en-US" dirty="0">
              <a:solidFill>
                <a:schemeClr val="bg1"/>
              </a:solidFill>
            </a:endParaRPr>
          </a:p>
          <a:p>
            <a:r>
              <a:rPr lang="en-US" sz="3400" dirty="0">
                <a:solidFill>
                  <a:schemeClr val="bg1"/>
                </a:solidFill>
              </a:rPr>
              <a:t>Theory 1:  The sons of God are fallen angels [demons];</a:t>
            </a:r>
          </a:p>
          <a:p>
            <a:r>
              <a:rPr lang="en-US" sz="3400" dirty="0">
                <a:solidFill>
                  <a:schemeClr val="bg1"/>
                </a:solidFill>
              </a:rPr>
              <a:t>				the daughters of men are human.</a:t>
            </a:r>
          </a:p>
          <a:p>
            <a:endParaRPr lang="en-US" sz="3400" dirty="0">
              <a:solidFill>
                <a:schemeClr val="bg1"/>
              </a:solidFill>
            </a:endParaRPr>
          </a:p>
          <a:p>
            <a:pPr lvl="0"/>
            <a:r>
              <a:rPr lang="en-US" sz="3400" dirty="0">
                <a:solidFill>
                  <a:schemeClr val="bg1"/>
                </a:solidFill>
              </a:rPr>
              <a:t>Genesis 6.3, 5-7 NASB:  Then the LORD said, “My Spirit shall not strive with </a:t>
            </a:r>
            <a:r>
              <a:rPr lang="en-US" sz="3400" b="1" dirty="0">
                <a:solidFill>
                  <a:srgbClr val="FFFF00"/>
                </a:solidFill>
              </a:rPr>
              <a:t>man</a:t>
            </a:r>
            <a:r>
              <a:rPr lang="en-US" sz="3400" dirty="0">
                <a:solidFill>
                  <a:schemeClr val="bg1"/>
                </a:solidFill>
              </a:rPr>
              <a:t> forever, because he also is flesh; nevertheless his days shall be one hundred and twenty years” … Then the LORD saw that the wickedness of </a:t>
            </a:r>
            <a:r>
              <a:rPr lang="en-US" sz="3400" b="1" dirty="0">
                <a:solidFill>
                  <a:srgbClr val="FFFF00"/>
                </a:solidFill>
              </a:rPr>
              <a:t>man</a:t>
            </a:r>
            <a:r>
              <a:rPr lang="en-US" sz="3400" dirty="0">
                <a:solidFill>
                  <a:schemeClr val="bg1"/>
                </a:solidFill>
              </a:rPr>
              <a:t> was great on the earth, and that every intent of the thoughts of his heart was only evil continually.  The LORD was sorry that He had made </a:t>
            </a:r>
            <a:r>
              <a:rPr lang="en-US" sz="3400" b="1" dirty="0">
                <a:solidFill>
                  <a:srgbClr val="FFFF00"/>
                </a:solidFill>
              </a:rPr>
              <a:t>man</a:t>
            </a:r>
            <a:r>
              <a:rPr lang="en-US" sz="3400" dirty="0">
                <a:solidFill>
                  <a:schemeClr val="bg1"/>
                </a:solidFill>
              </a:rPr>
              <a:t> on the earth, and He was grieved in His heart.  The LORD said, “I will blot out </a:t>
            </a:r>
            <a:r>
              <a:rPr lang="en-US" sz="3400" b="1" dirty="0">
                <a:solidFill>
                  <a:srgbClr val="FFFF00"/>
                </a:solidFill>
              </a:rPr>
              <a:t>man</a:t>
            </a:r>
            <a:r>
              <a:rPr lang="en-US" sz="3400" dirty="0">
                <a:solidFill>
                  <a:schemeClr val="bg1"/>
                </a:solidFill>
              </a:rPr>
              <a:t> whom I have created from the face of the land…” </a:t>
            </a:r>
          </a:p>
        </p:txBody>
      </p:sp>
      <p:cxnSp>
        <p:nvCxnSpPr>
          <p:cNvPr id="5" name="Straight Connector 4"/>
          <p:cNvCxnSpPr>
            <a:cxnSpLocks/>
          </p:cNvCxnSpPr>
          <p:nvPr/>
        </p:nvCxnSpPr>
        <p:spPr>
          <a:xfrm>
            <a:off x="130629" y="1412373"/>
            <a:ext cx="11859208"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48769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4001095"/>
          </a:xfrm>
          <a:prstGeom prst="rect">
            <a:avLst/>
          </a:prstGeom>
          <a:noFill/>
        </p:spPr>
        <p:txBody>
          <a:bodyPr wrap="square" rtlCol="0">
            <a:spAutoFit/>
          </a:bodyPr>
          <a:lstStyle/>
          <a:p>
            <a:endParaRPr lang="en-US" dirty="0">
              <a:solidFill>
                <a:schemeClr val="bg1"/>
              </a:solidFill>
            </a:endParaRPr>
          </a:p>
          <a:p>
            <a:r>
              <a:rPr lang="en-US" sz="3400" dirty="0">
                <a:solidFill>
                  <a:schemeClr val="bg1"/>
                </a:solidFill>
              </a:rPr>
              <a:t>Theory 2:  The sons of God are descendants of Seth;</a:t>
            </a:r>
          </a:p>
          <a:p>
            <a:r>
              <a:rPr lang="en-US" sz="3400" dirty="0">
                <a:solidFill>
                  <a:schemeClr val="bg1"/>
                </a:solidFill>
              </a:rPr>
              <a:t>				the daughters of men are of Cain [or at least pagan].</a:t>
            </a:r>
          </a:p>
          <a:p>
            <a:endParaRPr lang="en-US" sz="3200" dirty="0">
              <a:solidFill>
                <a:schemeClr val="bg1"/>
              </a:solidFill>
            </a:endParaRPr>
          </a:p>
          <a:p>
            <a:r>
              <a:rPr lang="en-US" sz="3400" dirty="0">
                <a:solidFill>
                  <a:schemeClr val="bg1"/>
                </a:solidFill>
              </a:rPr>
              <a:t>Genesis 6.1-2 NASB:  Now it came about, when men began to multiply on the face of the land, and daughters were born to them, that </a:t>
            </a:r>
            <a:r>
              <a:rPr lang="en-US" sz="3400" b="1" dirty="0">
                <a:solidFill>
                  <a:srgbClr val="FFFF00"/>
                </a:solidFill>
              </a:rPr>
              <a:t>the sons of God </a:t>
            </a:r>
            <a:r>
              <a:rPr lang="en-US" sz="3400" dirty="0">
                <a:solidFill>
                  <a:schemeClr val="bg1"/>
                </a:solidFill>
              </a:rPr>
              <a:t>saw that </a:t>
            </a:r>
            <a:r>
              <a:rPr lang="en-US" sz="3400" b="1" dirty="0">
                <a:solidFill>
                  <a:srgbClr val="FFFF00"/>
                </a:solidFill>
              </a:rPr>
              <a:t>the daughters of men </a:t>
            </a:r>
            <a:r>
              <a:rPr lang="en-US" sz="3400" dirty="0">
                <a:solidFill>
                  <a:schemeClr val="bg1"/>
                </a:solidFill>
              </a:rPr>
              <a:t>were beautiful; and they took wives for themselves, whomever they chose.  </a:t>
            </a:r>
          </a:p>
        </p:txBody>
      </p:sp>
      <p:cxnSp>
        <p:nvCxnSpPr>
          <p:cNvPr id="5" name="Straight Connector 4"/>
          <p:cNvCxnSpPr>
            <a:cxnSpLocks/>
          </p:cNvCxnSpPr>
          <p:nvPr/>
        </p:nvCxnSpPr>
        <p:spPr>
          <a:xfrm>
            <a:off x="0" y="1538888"/>
            <a:ext cx="11878811"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78695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5570756"/>
          </a:xfrm>
          <a:prstGeom prst="rect">
            <a:avLst/>
          </a:prstGeom>
          <a:noFill/>
        </p:spPr>
        <p:txBody>
          <a:bodyPr wrap="square" rtlCol="0">
            <a:spAutoFit/>
          </a:bodyPr>
          <a:lstStyle/>
          <a:p>
            <a:endParaRPr lang="en-US" sz="3200" dirty="0">
              <a:solidFill>
                <a:schemeClr val="bg1"/>
              </a:solidFill>
            </a:endParaRPr>
          </a:p>
          <a:p>
            <a:r>
              <a:rPr lang="en-US" sz="3200" dirty="0">
                <a:solidFill>
                  <a:schemeClr val="bg1"/>
                </a:solidFill>
              </a:rPr>
              <a:t>Theory 2:  	The sons of God are descendants of Seth;</a:t>
            </a:r>
          </a:p>
          <a:p>
            <a:r>
              <a:rPr lang="en-US" sz="3200" dirty="0">
                <a:solidFill>
                  <a:schemeClr val="bg1"/>
                </a:solidFill>
              </a:rPr>
              <a:t>				the daughters of men are of Cain [or at least pagan].</a:t>
            </a:r>
          </a:p>
          <a:p>
            <a:endParaRPr lang="en-US" sz="3200" dirty="0">
              <a:solidFill>
                <a:schemeClr val="bg1"/>
              </a:solidFill>
            </a:endParaRPr>
          </a:p>
          <a:p>
            <a:pPr lvl="0"/>
            <a:r>
              <a:rPr lang="en-US" sz="3400" dirty="0">
                <a:solidFill>
                  <a:schemeClr val="bg1"/>
                </a:solidFill>
              </a:rPr>
              <a:t>In vv.1, 2, 4 </a:t>
            </a:r>
            <a:r>
              <a:rPr lang="he-IL" sz="4000" dirty="0">
                <a:solidFill>
                  <a:srgbClr val="FFFF00"/>
                </a:solidFill>
                <a:latin typeface="Times New Roman" panose="02020603050405020304" pitchFamily="18" charset="0"/>
                <a:cs typeface="Times New Roman" panose="02020603050405020304" pitchFamily="18" charset="0"/>
              </a:rPr>
              <a:t>אָדָם</a:t>
            </a:r>
            <a:r>
              <a:rPr lang="en-US" sz="3400" dirty="0">
                <a:solidFill>
                  <a:schemeClr val="bg1"/>
                </a:solidFill>
              </a:rPr>
              <a:t> multiplies and has daughters who are taken. </a:t>
            </a:r>
          </a:p>
          <a:p>
            <a:pPr lvl="0"/>
            <a:r>
              <a:rPr lang="en-US" sz="2000" dirty="0">
                <a:solidFill>
                  <a:schemeClr val="bg1"/>
                </a:solidFill>
              </a:rPr>
              <a:t> </a:t>
            </a:r>
          </a:p>
          <a:p>
            <a:pPr lvl="0"/>
            <a:r>
              <a:rPr lang="en-US" sz="3400" dirty="0">
                <a:solidFill>
                  <a:schemeClr val="bg1"/>
                </a:solidFill>
              </a:rPr>
              <a:t>In vv.3, 5, 6, 7 God judges </a:t>
            </a:r>
            <a:r>
              <a:rPr lang="he-IL" sz="4000" dirty="0">
                <a:solidFill>
                  <a:srgbClr val="FFFF00"/>
                </a:solidFill>
                <a:latin typeface="Times New Roman" panose="02020603050405020304" pitchFamily="18" charset="0"/>
                <a:cs typeface="Times New Roman" panose="02020603050405020304" pitchFamily="18" charset="0"/>
              </a:rPr>
              <a:t>אָדָם</a:t>
            </a:r>
            <a:r>
              <a:rPr lang="en-US" sz="3400" dirty="0">
                <a:solidFill>
                  <a:schemeClr val="bg1"/>
                </a:solidFill>
              </a:rPr>
              <a:t> and will blot them out because they are wicked.</a:t>
            </a:r>
          </a:p>
          <a:p>
            <a:pPr lvl="0"/>
            <a:r>
              <a:rPr lang="en-US" sz="2000" dirty="0">
                <a:solidFill>
                  <a:schemeClr val="bg1"/>
                </a:solidFill>
              </a:rPr>
              <a:t>  </a:t>
            </a:r>
          </a:p>
          <a:p>
            <a:pPr lvl="0"/>
            <a:r>
              <a:rPr lang="en-US" sz="3400" dirty="0">
                <a:solidFill>
                  <a:schemeClr val="bg1"/>
                </a:solidFill>
              </a:rPr>
              <a:t>In those latter verses, </a:t>
            </a:r>
            <a:r>
              <a:rPr lang="he-IL" sz="4000" dirty="0">
                <a:solidFill>
                  <a:srgbClr val="FFFF00"/>
                </a:solidFill>
                <a:latin typeface="Times New Roman" panose="02020603050405020304" pitchFamily="18" charset="0"/>
                <a:cs typeface="Times New Roman" panose="02020603050405020304" pitchFamily="18" charset="0"/>
              </a:rPr>
              <a:t>אָדָם</a:t>
            </a:r>
            <a:r>
              <a:rPr lang="en-US" sz="3400" dirty="0">
                <a:solidFill>
                  <a:schemeClr val="bg1"/>
                </a:solidFill>
              </a:rPr>
              <a:t> refers to all people; can </a:t>
            </a:r>
            <a:r>
              <a:rPr lang="he-IL" sz="4000" dirty="0">
                <a:solidFill>
                  <a:srgbClr val="FFFF00"/>
                </a:solidFill>
                <a:latin typeface="Times New Roman" panose="02020603050405020304" pitchFamily="18" charset="0"/>
                <a:cs typeface="Times New Roman" panose="02020603050405020304" pitchFamily="18" charset="0"/>
              </a:rPr>
              <a:t>אָדָם</a:t>
            </a:r>
            <a:r>
              <a:rPr lang="en-US" sz="3400" dirty="0">
                <a:solidFill>
                  <a:srgbClr val="FFFF00"/>
                </a:solidFill>
              </a:rPr>
              <a:t>  </a:t>
            </a:r>
            <a:r>
              <a:rPr lang="en-US" sz="3400" dirty="0">
                <a:solidFill>
                  <a:schemeClr val="bg1"/>
                </a:solidFill>
              </a:rPr>
              <a:t>then refer only to a subgroup in the other verses? </a:t>
            </a:r>
          </a:p>
        </p:txBody>
      </p:sp>
      <p:cxnSp>
        <p:nvCxnSpPr>
          <p:cNvPr id="5" name="Straight Connector 4"/>
          <p:cNvCxnSpPr>
            <a:cxnSpLocks/>
          </p:cNvCxnSpPr>
          <p:nvPr/>
        </p:nvCxnSpPr>
        <p:spPr>
          <a:xfrm>
            <a:off x="156594" y="1664723"/>
            <a:ext cx="11878811"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1457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5232202"/>
          </a:xfrm>
          <a:prstGeom prst="rect">
            <a:avLst/>
          </a:prstGeom>
          <a:noFill/>
        </p:spPr>
        <p:txBody>
          <a:bodyPr wrap="square" rtlCol="0">
            <a:spAutoFit/>
          </a:bodyPr>
          <a:lstStyle/>
          <a:p>
            <a:endParaRPr lang="en-US" dirty="0">
              <a:solidFill>
                <a:schemeClr val="bg1"/>
              </a:solidFill>
            </a:endParaRPr>
          </a:p>
          <a:p>
            <a:r>
              <a:rPr lang="en-US" sz="3400" dirty="0">
                <a:solidFill>
                  <a:schemeClr val="bg1"/>
                </a:solidFill>
              </a:rPr>
              <a:t>Theory 3: 	The sons of God are a dynasty of tyrants </a:t>
            </a:r>
            <a:r>
              <a:rPr lang="en-US" sz="3000" dirty="0">
                <a:solidFill>
                  <a:schemeClr val="bg1"/>
                </a:solidFill>
              </a:rPr>
              <a:t>[of Cain/Lamech?]</a:t>
            </a:r>
            <a:r>
              <a:rPr lang="en-US" sz="3400" dirty="0">
                <a:solidFill>
                  <a:schemeClr val="bg1"/>
                </a:solidFill>
              </a:rPr>
              <a:t>; 				the daughters of men are of Seth. </a:t>
            </a:r>
          </a:p>
          <a:p>
            <a:endParaRPr lang="en-US" sz="3400" dirty="0">
              <a:solidFill>
                <a:schemeClr val="bg1"/>
              </a:solidFill>
            </a:endParaRPr>
          </a:p>
          <a:p>
            <a:r>
              <a:rPr lang="en-US" sz="3600" dirty="0">
                <a:solidFill>
                  <a:schemeClr val="bg1"/>
                </a:solidFill>
              </a:rPr>
              <a:t>Genesis 6.1-2 NASB:  Now it came about, when men began to multiply on the face of the land, and daughters were born to them, that </a:t>
            </a:r>
            <a:r>
              <a:rPr lang="en-US" sz="3600" b="1" dirty="0">
                <a:solidFill>
                  <a:srgbClr val="FFFF00"/>
                </a:solidFill>
              </a:rPr>
              <a:t>the sons of God </a:t>
            </a:r>
            <a:r>
              <a:rPr lang="en-US" sz="3600" dirty="0">
                <a:solidFill>
                  <a:schemeClr val="bg1"/>
                </a:solidFill>
              </a:rPr>
              <a:t>saw that </a:t>
            </a:r>
            <a:r>
              <a:rPr lang="en-US" sz="3600" b="1" dirty="0">
                <a:solidFill>
                  <a:srgbClr val="FFFF00"/>
                </a:solidFill>
              </a:rPr>
              <a:t>the daughters of men </a:t>
            </a:r>
            <a:r>
              <a:rPr lang="en-US" sz="3600" dirty="0">
                <a:solidFill>
                  <a:schemeClr val="bg1"/>
                </a:solidFill>
              </a:rPr>
              <a:t>were beautiful; and they took wives for themselves, whomever they chose.  </a:t>
            </a:r>
          </a:p>
          <a:p>
            <a:endParaRPr lang="en-US" sz="3400" dirty="0">
              <a:solidFill>
                <a:schemeClr val="bg1"/>
              </a:solidFill>
            </a:endParaRPr>
          </a:p>
        </p:txBody>
      </p:sp>
      <p:cxnSp>
        <p:nvCxnSpPr>
          <p:cNvPr id="6" name="Straight Connector 5">
            <a:extLst>
              <a:ext uri="{FF2B5EF4-FFF2-40B4-BE49-F238E27FC236}">
                <a16:creationId xmlns:a16="http://schemas.microsoft.com/office/drawing/2014/main" id="{E641C708-6D33-453A-AA0A-7A3770ECAD7F}"/>
              </a:ext>
            </a:extLst>
          </p:cNvPr>
          <p:cNvCxnSpPr>
            <a:cxnSpLocks/>
          </p:cNvCxnSpPr>
          <p:nvPr/>
        </p:nvCxnSpPr>
        <p:spPr>
          <a:xfrm>
            <a:off x="156594" y="1664723"/>
            <a:ext cx="11878811"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0983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5232202"/>
          </a:xfrm>
          <a:prstGeom prst="rect">
            <a:avLst/>
          </a:prstGeom>
          <a:noFill/>
        </p:spPr>
        <p:txBody>
          <a:bodyPr wrap="square" rtlCol="0">
            <a:spAutoFit/>
          </a:bodyPr>
          <a:lstStyle/>
          <a:p>
            <a:endParaRPr lang="en-US" dirty="0">
              <a:solidFill>
                <a:schemeClr val="bg1"/>
              </a:solidFill>
            </a:endParaRPr>
          </a:p>
          <a:p>
            <a:r>
              <a:rPr lang="en-US" sz="3400" dirty="0">
                <a:solidFill>
                  <a:schemeClr val="bg1"/>
                </a:solidFill>
              </a:rPr>
              <a:t>Theory 4:  The sons of God are leaders possessed by demons; 							daughters of men are human.</a:t>
            </a:r>
          </a:p>
          <a:p>
            <a:endParaRPr lang="en-US" sz="3400" dirty="0">
              <a:solidFill>
                <a:schemeClr val="bg1"/>
              </a:solidFill>
            </a:endParaRPr>
          </a:p>
          <a:p>
            <a:r>
              <a:rPr lang="en-US" sz="3600" dirty="0">
                <a:solidFill>
                  <a:schemeClr val="bg1"/>
                </a:solidFill>
              </a:rPr>
              <a:t>Genesis 6.1-2 NASB:  Now it came about, when men began to multiply on the face of the land, and daughters were born to them, that </a:t>
            </a:r>
            <a:r>
              <a:rPr lang="en-US" sz="3600" b="1" dirty="0">
                <a:solidFill>
                  <a:srgbClr val="FFFF00"/>
                </a:solidFill>
              </a:rPr>
              <a:t>the sons of God </a:t>
            </a:r>
            <a:r>
              <a:rPr lang="en-US" sz="3600" dirty="0">
                <a:solidFill>
                  <a:schemeClr val="bg1"/>
                </a:solidFill>
              </a:rPr>
              <a:t>saw that </a:t>
            </a:r>
            <a:r>
              <a:rPr lang="en-US" sz="3600" b="1" dirty="0">
                <a:solidFill>
                  <a:srgbClr val="FFFF00"/>
                </a:solidFill>
              </a:rPr>
              <a:t>the daughters of men </a:t>
            </a:r>
            <a:r>
              <a:rPr lang="en-US" sz="3600" dirty="0">
                <a:solidFill>
                  <a:schemeClr val="bg1"/>
                </a:solidFill>
              </a:rPr>
              <a:t>were beautiful; and they took wives for themselves, whomever they chose.  </a:t>
            </a:r>
          </a:p>
          <a:p>
            <a:endParaRPr lang="en-US" sz="3400" dirty="0">
              <a:solidFill>
                <a:schemeClr val="bg1"/>
              </a:solidFill>
            </a:endParaRPr>
          </a:p>
        </p:txBody>
      </p:sp>
      <p:cxnSp>
        <p:nvCxnSpPr>
          <p:cNvPr id="6" name="Straight Connector 5">
            <a:extLst>
              <a:ext uri="{FF2B5EF4-FFF2-40B4-BE49-F238E27FC236}">
                <a16:creationId xmlns:a16="http://schemas.microsoft.com/office/drawing/2014/main" id="{E641C708-6D33-453A-AA0A-7A3770ECAD7F}"/>
              </a:ext>
            </a:extLst>
          </p:cNvPr>
          <p:cNvCxnSpPr>
            <a:cxnSpLocks/>
          </p:cNvCxnSpPr>
          <p:nvPr/>
        </p:nvCxnSpPr>
        <p:spPr>
          <a:xfrm>
            <a:off x="156594" y="1664723"/>
            <a:ext cx="11878811"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66923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7452" y="5"/>
            <a:ext cx="7234548" cy="5601533"/>
          </a:xfrm>
          <a:prstGeom prst="rect">
            <a:avLst/>
          </a:prstGeom>
          <a:noFill/>
        </p:spPr>
        <p:txBody>
          <a:bodyPr wrap="square" rtlCol="0">
            <a:spAutoFit/>
          </a:bodyPr>
          <a:lstStyle/>
          <a:p>
            <a:endParaRPr lang="en-US" dirty="0">
              <a:solidFill>
                <a:schemeClr val="bg1"/>
              </a:solidFill>
            </a:endParaRPr>
          </a:p>
          <a:p>
            <a:r>
              <a:rPr lang="en-US" sz="3400" dirty="0">
                <a:solidFill>
                  <a:schemeClr val="bg1"/>
                </a:solidFill>
              </a:rPr>
              <a:t>Matthew 24.37-39 NET:  For just like the days of Noah were, so the coming of the Son of Man will be.  For in those days before the flood, people were eating and drinking, </a:t>
            </a:r>
            <a:r>
              <a:rPr lang="en-US" sz="3400" b="1" dirty="0">
                <a:solidFill>
                  <a:srgbClr val="FFFF00"/>
                </a:solidFill>
              </a:rPr>
              <a:t>marrying</a:t>
            </a:r>
            <a:r>
              <a:rPr lang="en-US" sz="3400" dirty="0">
                <a:solidFill>
                  <a:schemeClr val="bg1"/>
                </a:solidFill>
              </a:rPr>
              <a:t> and </a:t>
            </a:r>
            <a:r>
              <a:rPr lang="en-US" sz="3400" b="1" dirty="0">
                <a:solidFill>
                  <a:srgbClr val="FFFF00"/>
                </a:solidFill>
              </a:rPr>
              <a:t>giving in marriage</a:t>
            </a:r>
            <a:r>
              <a:rPr lang="en-US" sz="3400" dirty="0">
                <a:solidFill>
                  <a:schemeClr val="bg1"/>
                </a:solidFill>
              </a:rPr>
              <a:t>, until the day Noah entered the ark.  And they knew nothing until the flood came and took them all away. It will be the same at the coming of the Son of Man.</a:t>
            </a:r>
          </a:p>
        </p:txBody>
      </p:sp>
      <p:pic>
        <p:nvPicPr>
          <p:cNvPr id="4" name="Picture 3">
            <a:extLst>
              <a:ext uri="{FF2B5EF4-FFF2-40B4-BE49-F238E27FC236}">
                <a16:creationId xmlns:a16="http://schemas.microsoft.com/office/drawing/2014/main" id="{3B0ECFD1-ACBC-43A7-B0EB-0F77E7F680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
            <a:ext cx="4957452" cy="6858000"/>
          </a:xfrm>
          <a:prstGeom prst="rect">
            <a:avLst/>
          </a:prstGeom>
        </p:spPr>
      </p:pic>
    </p:spTree>
    <p:extLst>
      <p:ext uri="{BB962C8B-B14F-4D97-AF65-F5344CB8AC3E}">
        <p14:creationId xmlns:p14="http://schemas.microsoft.com/office/powerpoint/2010/main" val="33943541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
            <a:ext cx="12192000" cy="5601533"/>
          </a:xfrm>
          <a:prstGeom prst="rect">
            <a:avLst/>
          </a:prstGeom>
          <a:noFill/>
        </p:spPr>
        <p:txBody>
          <a:bodyPr wrap="square" rtlCol="0">
            <a:spAutoFit/>
          </a:bodyPr>
          <a:lstStyle/>
          <a:p>
            <a:pPr lvl="0"/>
            <a:endParaRPr lang="en-US" dirty="0">
              <a:solidFill>
                <a:schemeClr val="bg1"/>
              </a:solidFill>
            </a:endParaRPr>
          </a:p>
          <a:p>
            <a:pPr lvl="0"/>
            <a:r>
              <a:rPr lang="en-US" sz="3400" dirty="0">
                <a:solidFill>
                  <a:schemeClr val="bg1"/>
                </a:solidFill>
              </a:rPr>
              <a:t>Genesis 6.1-8 NASB:  Now it came about, when </a:t>
            </a:r>
            <a:r>
              <a:rPr lang="en-US" sz="3400" b="1" i="1" dirty="0">
                <a:solidFill>
                  <a:srgbClr val="FFFF00"/>
                </a:solidFill>
              </a:rPr>
              <a:t>men</a:t>
            </a:r>
            <a:r>
              <a:rPr lang="en-US" sz="3400" dirty="0">
                <a:solidFill>
                  <a:schemeClr val="bg1"/>
                </a:solidFill>
              </a:rPr>
              <a:t> began to multiply on the face of the land, and daughters were born to them, </a:t>
            </a:r>
            <a:r>
              <a:rPr lang="en-US" sz="3400" baseline="30000" dirty="0">
                <a:solidFill>
                  <a:schemeClr val="bg1"/>
                </a:solidFill>
              </a:rPr>
              <a:t>2</a:t>
            </a:r>
            <a:r>
              <a:rPr lang="en-US" sz="3400" dirty="0">
                <a:solidFill>
                  <a:schemeClr val="bg1"/>
                </a:solidFill>
              </a:rPr>
              <a:t>that </a:t>
            </a:r>
            <a:r>
              <a:rPr lang="en-US" sz="3400" b="1" u="sng" dirty="0">
                <a:solidFill>
                  <a:srgbClr val="FFFF00"/>
                </a:solidFill>
              </a:rPr>
              <a:t>the sons of God</a:t>
            </a:r>
            <a:r>
              <a:rPr lang="en-US" sz="3400" dirty="0">
                <a:solidFill>
                  <a:schemeClr val="bg1"/>
                </a:solidFill>
              </a:rPr>
              <a:t> saw that </a:t>
            </a:r>
            <a:r>
              <a:rPr lang="en-US" sz="3400" b="1" u="sng" dirty="0">
                <a:solidFill>
                  <a:srgbClr val="FFFF00"/>
                </a:solidFill>
              </a:rPr>
              <a:t>the daughters of </a:t>
            </a:r>
            <a:r>
              <a:rPr lang="en-US" sz="3400" b="1" i="1" u="sng" dirty="0">
                <a:solidFill>
                  <a:srgbClr val="FFFF00"/>
                </a:solidFill>
              </a:rPr>
              <a:t>men</a:t>
            </a:r>
            <a:r>
              <a:rPr lang="en-US" sz="3400" dirty="0">
                <a:solidFill>
                  <a:schemeClr val="bg1"/>
                </a:solidFill>
              </a:rPr>
              <a:t> were beautiful; and they took wives for themselves, whomever they chose.  </a:t>
            </a:r>
            <a:r>
              <a:rPr lang="en-US" sz="3400" baseline="30000" dirty="0">
                <a:solidFill>
                  <a:schemeClr val="bg1"/>
                </a:solidFill>
              </a:rPr>
              <a:t>3</a:t>
            </a:r>
            <a:r>
              <a:rPr lang="en-US" sz="3400" dirty="0">
                <a:solidFill>
                  <a:schemeClr val="bg1"/>
                </a:solidFill>
              </a:rPr>
              <a:t>Then the LORD said, “My Spirit shall not strive with </a:t>
            </a:r>
            <a:r>
              <a:rPr lang="en-US" sz="3400" b="1" i="1" dirty="0">
                <a:solidFill>
                  <a:srgbClr val="FFFF00"/>
                </a:solidFill>
              </a:rPr>
              <a:t>man</a:t>
            </a:r>
            <a:r>
              <a:rPr lang="en-US" sz="3400" dirty="0">
                <a:solidFill>
                  <a:schemeClr val="bg1"/>
                </a:solidFill>
              </a:rPr>
              <a:t> forever, because he also is flesh; nevertheless his days shall be one hundred and twenty years.”  </a:t>
            </a:r>
            <a:r>
              <a:rPr lang="en-US" sz="3400" baseline="30000" dirty="0">
                <a:solidFill>
                  <a:schemeClr val="bg1"/>
                </a:solidFill>
              </a:rPr>
              <a:t>4</a:t>
            </a:r>
            <a:r>
              <a:rPr lang="en-US" sz="3400" b="1" u="sng" dirty="0">
                <a:solidFill>
                  <a:srgbClr val="FFFF00"/>
                </a:solidFill>
              </a:rPr>
              <a:t>The Nephilim</a:t>
            </a:r>
            <a:r>
              <a:rPr lang="en-US" sz="3400" b="1" dirty="0">
                <a:solidFill>
                  <a:srgbClr val="FFFF00"/>
                </a:solidFill>
              </a:rPr>
              <a:t> </a:t>
            </a:r>
            <a:r>
              <a:rPr lang="en-US" sz="3400" dirty="0">
                <a:solidFill>
                  <a:schemeClr val="bg1"/>
                </a:solidFill>
              </a:rPr>
              <a:t>were on the earth in those days, and also afterward, when the </a:t>
            </a:r>
            <a:r>
              <a:rPr lang="en-US" sz="3400" b="1" u="sng" dirty="0">
                <a:solidFill>
                  <a:srgbClr val="FFFF00"/>
                </a:solidFill>
              </a:rPr>
              <a:t>sons of God</a:t>
            </a:r>
            <a:r>
              <a:rPr lang="en-US" sz="3400" b="1" dirty="0">
                <a:solidFill>
                  <a:srgbClr val="FFFF00"/>
                </a:solidFill>
              </a:rPr>
              <a:t> </a:t>
            </a:r>
            <a:r>
              <a:rPr lang="en-US" sz="3400" dirty="0">
                <a:solidFill>
                  <a:schemeClr val="bg1"/>
                </a:solidFill>
              </a:rPr>
              <a:t>came in to the </a:t>
            </a:r>
            <a:r>
              <a:rPr lang="en-US" sz="3400" b="1" u="sng" dirty="0">
                <a:solidFill>
                  <a:srgbClr val="FFFF00"/>
                </a:solidFill>
              </a:rPr>
              <a:t>daughters of </a:t>
            </a:r>
            <a:r>
              <a:rPr lang="en-US" sz="3400" b="1" i="1" u="sng" dirty="0">
                <a:solidFill>
                  <a:srgbClr val="FFFF00"/>
                </a:solidFill>
              </a:rPr>
              <a:t>men</a:t>
            </a:r>
            <a:r>
              <a:rPr lang="en-US" sz="3400" dirty="0">
                <a:solidFill>
                  <a:schemeClr val="bg1"/>
                </a:solidFill>
              </a:rPr>
              <a:t>, and they bore children</a:t>
            </a:r>
            <a:r>
              <a:rPr lang="en-US" sz="3400" i="1" dirty="0">
                <a:solidFill>
                  <a:schemeClr val="bg1"/>
                </a:solidFill>
              </a:rPr>
              <a:t> </a:t>
            </a:r>
            <a:r>
              <a:rPr lang="en-US" sz="3400" dirty="0">
                <a:solidFill>
                  <a:schemeClr val="bg1"/>
                </a:solidFill>
              </a:rPr>
              <a:t>to them. Those were </a:t>
            </a:r>
            <a:r>
              <a:rPr lang="en-US" sz="3400" b="1" u="sng" dirty="0">
                <a:solidFill>
                  <a:srgbClr val="FFFF00"/>
                </a:solidFill>
              </a:rPr>
              <a:t>the mighty men who were of old, men of renown</a:t>
            </a:r>
            <a:r>
              <a:rPr lang="en-US" sz="3400" dirty="0">
                <a:solidFill>
                  <a:schemeClr val="bg1"/>
                </a:solidFill>
              </a:rPr>
              <a:t>.</a:t>
            </a:r>
          </a:p>
        </p:txBody>
      </p:sp>
    </p:spTree>
    <p:extLst>
      <p:ext uri="{BB962C8B-B14F-4D97-AF65-F5344CB8AC3E}">
        <p14:creationId xmlns:p14="http://schemas.microsoft.com/office/powerpoint/2010/main" val="115701518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
            <a:ext cx="12192000" cy="2462213"/>
          </a:xfrm>
          <a:prstGeom prst="rect">
            <a:avLst/>
          </a:prstGeom>
          <a:noFill/>
        </p:spPr>
        <p:txBody>
          <a:bodyPr wrap="square" rtlCol="0">
            <a:spAutoFit/>
          </a:bodyPr>
          <a:lstStyle/>
          <a:p>
            <a:endParaRPr lang="en-US" dirty="0">
              <a:solidFill>
                <a:schemeClr val="bg1"/>
              </a:solidFill>
            </a:endParaRPr>
          </a:p>
          <a:p>
            <a:r>
              <a:rPr lang="en-US" sz="3400" dirty="0">
                <a:solidFill>
                  <a:schemeClr val="bg1"/>
                </a:solidFill>
              </a:rPr>
              <a:t>Genesis 6.4 NASB:  The </a:t>
            </a:r>
            <a:r>
              <a:rPr lang="en-US" sz="3400" b="1" dirty="0">
                <a:solidFill>
                  <a:srgbClr val="FFFF00"/>
                </a:solidFill>
              </a:rPr>
              <a:t>Nephilim</a:t>
            </a:r>
            <a:r>
              <a:rPr lang="en-US" sz="3400" dirty="0">
                <a:solidFill>
                  <a:srgbClr val="FFFF00"/>
                </a:solidFill>
              </a:rPr>
              <a:t> </a:t>
            </a:r>
            <a:r>
              <a:rPr lang="en-US" sz="3400" dirty="0">
                <a:solidFill>
                  <a:schemeClr val="bg1"/>
                </a:solidFill>
              </a:rPr>
              <a:t>were on the earth in those days, and also afterward, when the sons of God came in to the daughters of men, and they bore </a:t>
            </a:r>
            <a:r>
              <a:rPr lang="en-US" sz="3400" b="1" dirty="0">
                <a:solidFill>
                  <a:srgbClr val="FFFF00"/>
                </a:solidFill>
              </a:rPr>
              <a:t>children</a:t>
            </a:r>
            <a:r>
              <a:rPr lang="en-US" sz="3400" dirty="0">
                <a:solidFill>
                  <a:schemeClr val="bg1"/>
                </a:solidFill>
              </a:rPr>
              <a:t> to them. Those were the </a:t>
            </a:r>
            <a:r>
              <a:rPr lang="en-US" sz="3400" b="1" dirty="0">
                <a:solidFill>
                  <a:srgbClr val="FFFF00"/>
                </a:solidFill>
              </a:rPr>
              <a:t>mighty men </a:t>
            </a:r>
            <a:r>
              <a:rPr lang="en-US" sz="3400" dirty="0">
                <a:solidFill>
                  <a:schemeClr val="bg1"/>
                </a:solidFill>
              </a:rPr>
              <a:t>who were of old, </a:t>
            </a:r>
            <a:r>
              <a:rPr lang="en-US" sz="3400" b="1" dirty="0">
                <a:solidFill>
                  <a:srgbClr val="FFFF00"/>
                </a:solidFill>
              </a:rPr>
              <a:t>men of renown</a:t>
            </a:r>
            <a:r>
              <a:rPr lang="en-US" sz="3400" dirty="0">
                <a:solidFill>
                  <a:schemeClr val="bg1"/>
                </a:solidFill>
              </a:rPr>
              <a:t>.</a:t>
            </a:r>
          </a:p>
        </p:txBody>
      </p:sp>
    </p:spTree>
    <p:extLst>
      <p:ext uri="{BB962C8B-B14F-4D97-AF65-F5344CB8AC3E}">
        <p14:creationId xmlns:p14="http://schemas.microsoft.com/office/powerpoint/2010/main" val="416648151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
            <a:ext cx="12192000" cy="5847755"/>
          </a:xfrm>
          <a:prstGeom prst="rect">
            <a:avLst/>
          </a:prstGeom>
          <a:noFill/>
        </p:spPr>
        <p:txBody>
          <a:bodyPr wrap="square" rtlCol="0">
            <a:spAutoFit/>
          </a:bodyPr>
          <a:lstStyle/>
          <a:p>
            <a:endParaRPr lang="en-US" dirty="0">
              <a:solidFill>
                <a:schemeClr val="bg1"/>
              </a:solidFill>
            </a:endParaRPr>
          </a:p>
          <a:p>
            <a:r>
              <a:rPr lang="en-US" sz="3400" dirty="0">
                <a:solidFill>
                  <a:schemeClr val="bg1"/>
                </a:solidFill>
              </a:rPr>
              <a:t>Genesis 6.4 NASB:  The </a:t>
            </a:r>
            <a:r>
              <a:rPr lang="en-US" sz="3400" b="1" dirty="0">
                <a:solidFill>
                  <a:srgbClr val="FFFF00"/>
                </a:solidFill>
              </a:rPr>
              <a:t>Nephilim</a:t>
            </a:r>
            <a:r>
              <a:rPr lang="en-US" sz="3400" dirty="0">
                <a:solidFill>
                  <a:srgbClr val="FFFF00"/>
                </a:solidFill>
              </a:rPr>
              <a:t> </a:t>
            </a:r>
            <a:r>
              <a:rPr lang="en-US" sz="3400" dirty="0">
                <a:solidFill>
                  <a:schemeClr val="bg1"/>
                </a:solidFill>
              </a:rPr>
              <a:t>were on the earth in those days, and also afterward, when the sons of God came in to the daughters of men, and they bore </a:t>
            </a:r>
            <a:r>
              <a:rPr lang="en-US" sz="3400" b="1" dirty="0">
                <a:solidFill>
                  <a:srgbClr val="FFFF00"/>
                </a:solidFill>
              </a:rPr>
              <a:t>children</a:t>
            </a:r>
            <a:r>
              <a:rPr lang="en-US" sz="3400" dirty="0">
                <a:solidFill>
                  <a:schemeClr val="bg1"/>
                </a:solidFill>
              </a:rPr>
              <a:t> to them. Those were the </a:t>
            </a:r>
            <a:r>
              <a:rPr lang="en-US" sz="3400" b="1" dirty="0">
                <a:solidFill>
                  <a:srgbClr val="FFFF00"/>
                </a:solidFill>
              </a:rPr>
              <a:t>mighty men </a:t>
            </a:r>
            <a:r>
              <a:rPr lang="en-US" sz="3400" dirty="0">
                <a:solidFill>
                  <a:schemeClr val="bg1"/>
                </a:solidFill>
              </a:rPr>
              <a:t>who were of old, </a:t>
            </a:r>
            <a:r>
              <a:rPr lang="en-US" sz="3400" b="1" dirty="0">
                <a:solidFill>
                  <a:srgbClr val="FFFF00"/>
                </a:solidFill>
              </a:rPr>
              <a:t>men of renown</a:t>
            </a:r>
            <a:r>
              <a:rPr lang="en-US" sz="3400" dirty="0">
                <a:solidFill>
                  <a:schemeClr val="bg1"/>
                </a:solidFill>
              </a:rPr>
              <a:t>.</a:t>
            </a:r>
          </a:p>
          <a:p>
            <a:endParaRPr lang="en-US" sz="3600" dirty="0">
              <a:solidFill>
                <a:schemeClr val="bg1"/>
              </a:solidFill>
            </a:endParaRPr>
          </a:p>
          <a:p>
            <a:r>
              <a:rPr lang="he-IL" sz="3600" dirty="0">
                <a:solidFill>
                  <a:srgbClr val="FFFF00"/>
                </a:solidFill>
                <a:latin typeface="Times New Roman" panose="02020603050405020304" pitchFamily="18" charset="0"/>
                <a:cs typeface="Times New Roman" panose="02020603050405020304" pitchFamily="18" charset="0"/>
              </a:rPr>
              <a:t>נְפִלִים</a:t>
            </a:r>
            <a:r>
              <a:rPr lang="en-US" sz="3600" dirty="0">
                <a:solidFill>
                  <a:srgbClr val="FFFF00"/>
                </a:solidFill>
              </a:rPr>
              <a:t> = Nephilim = ?</a:t>
            </a:r>
          </a:p>
          <a:p>
            <a:endParaRPr lang="en-US" sz="2000" dirty="0">
              <a:solidFill>
                <a:srgbClr val="FFFF00"/>
              </a:solidFill>
            </a:endParaRPr>
          </a:p>
          <a:p>
            <a:r>
              <a:rPr lang="en-US" sz="3600" dirty="0">
                <a:solidFill>
                  <a:srgbClr val="FFFF00"/>
                </a:solidFill>
              </a:rPr>
              <a:t>	</a:t>
            </a:r>
            <a:r>
              <a:rPr lang="he-IL" sz="3600" dirty="0">
                <a:solidFill>
                  <a:schemeClr val="bg1"/>
                </a:solidFill>
                <a:latin typeface="Times New Roman" panose="02020603050405020304" pitchFamily="18" charset="0"/>
                <a:cs typeface="Times New Roman" panose="02020603050405020304" pitchFamily="18" charset="0"/>
              </a:rPr>
              <a:t>נָפַל</a:t>
            </a:r>
            <a:r>
              <a:rPr lang="en-US" sz="3600" dirty="0">
                <a:solidFill>
                  <a:schemeClr val="bg1"/>
                </a:solidFill>
              </a:rPr>
              <a:t> = “to fall,” “to collapse,” “to die in battle,” </a:t>
            </a:r>
          </a:p>
          <a:p>
            <a:r>
              <a:rPr lang="en-US" sz="3600" dirty="0">
                <a:solidFill>
                  <a:schemeClr val="bg1"/>
                </a:solidFill>
              </a:rPr>
              <a:t>	“to be inferior,” “to fall upon/raid,” “to be born.”</a:t>
            </a:r>
          </a:p>
          <a:p>
            <a:endParaRPr lang="en-US" sz="2000" dirty="0">
              <a:solidFill>
                <a:schemeClr val="bg1"/>
              </a:solidFill>
            </a:endParaRPr>
          </a:p>
          <a:p>
            <a:r>
              <a:rPr lang="el-GR" sz="3600" dirty="0">
                <a:solidFill>
                  <a:srgbClr val="FFFF00"/>
                </a:solidFill>
                <a:latin typeface="Times New Roman" panose="02020603050405020304" pitchFamily="18" charset="0"/>
                <a:cs typeface="Times New Roman" panose="02020603050405020304" pitchFamily="18" charset="0"/>
              </a:rPr>
              <a:t>γίγαντες</a:t>
            </a:r>
            <a:r>
              <a:rPr lang="en-US" sz="3600" dirty="0">
                <a:solidFill>
                  <a:srgbClr val="FFFF00"/>
                </a:solidFill>
              </a:rPr>
              <a:t> in Septuagint = mighty ones or giants. </a:t>
            </a:r>
          </a:p>
        </p:txBody>
      </p:sp>
    </p:spTree>
    <p:extLst>
      <p:ext uri="{BB962C8B-B14F-4D97-AF65-F5344CB8AC3E}">
        <p14:creationId xmlns:p14="http://schemas.microsoft.com/office/powerpoint/2010/main" val="200636680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061" y="0"/>
            <a:ext cx="4524866" cy="6858000"/>
          </a:xfrm>
          <a:prstGeom prst="rect">
            <a:avLst/>
          </a:prstGeom>
        </p:spPr>
      </p:pic>
      <p:sp>
        <p:nvSpPr>
          <p:cNvPr id="6" name="TextBox 5"/>
          <p:cNvSpPr txBox="1"/>
          <p:nvPr/>
        </p:nvSpPr>
        <p:spPr>
          <a:xfrm>
            <a:off x="-662954" y="6084800"/>
            <a:ext cx="4619134" cy="707886"/>
          </a:xfrm>
          <a:prstGeom prst="rect">
            <a:avLst/>
          </a:prstGeom>
          <a:noFill/>
        </p:spPr>
        <p:txBody>
          <a:bodyPr wrap="square" rtlCol="0">
            <a:spAutoFit/>
          </a:bodyPr>
          <a:lstStyle/>
          <a:p>
            <a:pPr algn="r"/>
            <a:r>
              <a:rPr lang="en-US" sz="2000" dirty="0">
                <a:solidFill>
                  <a:schemeClr val="bg1"/>
                </a:solidFill>
              </a:rPr>
              <a:t>Shaquille O'Neal and Kevin Hart</a:t>
            </a:r>
          </a:p>
          <a:p>
            <a:pPr algn="r"/>
            <a:r>
              <a:rPr lang="en-US" sz="2000" dirty="0">
                <a:solidFill>
                  <a:schemeClr val="bg1"/>
                </a:solidFill>
              </a:rPr>
              <a:t>HuffingtonPost.com</a:t>
            </a:r>
          </a:p>
        </p:txBody>
      </p:sp>
      <p:sp>
        <p:nvSpPr>
          <p:cNvPr id="7" name="TextBox 6"/>
          <p:cNvSpPr txBox="1"/>
          <p:nvPr/>
        </p:nvSpPr>
        <p:spPr>
          <a:xfrm>
            <a:off x="0" y="0"/>
            <a:ext cx="3956180" cy="3416320"/>
          </a:xfrm>
          <a:prstGeom prst="rect">
            <a:avLst/>
          </a:prstGeom>
          <a:noFill/>
        </p:spPr>
        <p:txBody>
          <a:bodyPr wrap="square" rtlCol="0">
            <a:spAutoFit/>
          </a:bodyPr>
          <a:lstStyle/>
          <a:p>
            <a:pPr algn="r"/>
            <a:endParaRPr lang="en-US" dirty="0">
              <a:solidFill>
                <a:schemeClr val="bg1"/>
              </a:solidFill>
            </a:endParaRPr>
          </a:p>
          <a:p>
            <a:pPr algn="r"/>
            <a:r>
              <a:rPr lang="en-US" sz="3400" dirty="0">
                <a:solidFill>
                  <a:schemeClr val="bg1"/>
                </a:solidFill>
              </a:rPr>
              <a:t>Were there </a:t>
            </a:r>
            <a:r>
              <a:rPr lang="en-US" sz="9600" dirty="0">
                <a:solidFill>
                  <a:srgbClr val="FFFF00"/>
                </a:solidFill>
              </a:rPr>
              <a:t>GIANTS</a:t>
            </a:r>
            <a:r>
              <a:rPr lang="en-US" sz="3200" dirty="0">
                <a:solidFill>
                  <a:schemeClr val="bg1"/>
                </a:solidFill>
              </a:rPr>
              <a:t> </a:t>
            </a:r>
          </a:p>
          <a:p>
            <a:pPr algn="r"/>
            <a:r>
              <a:rPr lang="en-US" sz="3400" dirty="0">
                <a:solidFill>
                  <a:schemeClr val="bg1"/>
                </a:solidFill>
              </a:rPr>
              <a:t>in Noah’s Day?</a:t>
            </a:r>
          </a:p>
          <a:p>
            <a:pPr algn="r"/>
            <a:endParaRPr lang="en-US" sz="3400" dirty="0">
              <a:solidFill>
                <a:schemeClr val="bg1"/>
              </a:solidFill>
            </a:endParaRPr>
          </a:p>
        </p:txBody>
      </p:sp>
    </p:spTree>
    <p:extLst>
      <p:ext uri="{BB962C8B-B14F-4D97-AF65-F5344CB8AC3E}">
        <p14:creationId xmlns:p14="http://schemas.microsoft.com/office/powerpoint/2010/main" val="328311935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
            <a:ext cx="12192000" cy="4626908"/>
          </a:xfrm>
          <a:prstGeom prst="rect">
            <a:avLst/>
          </a:prstGeom>
          <a:noFill/>
        </p:spPr>
        <p:txBody>
          <a:bodyPr wrap="square" rtlCol="0">
            <a:spAutoFit/>
          </a:bodyPr>
          <a:lstStyle/>
          <a:p>
            <a:pPr lvl="0"/>
            <a:endParaRPr lang="en-US" dirty="0">
              <a:solidFill>
                <a:schemeClr val="bg1"/>
              </a:solidFill>
            </a:endParaRPr>
          </a:p>
          <a:p>
            <a:pPr lvl="0"/>
            <a:r>
              <a:rPr lang="en-US" sz="3400" dirty="0">
                <a:solidFill>
                  <a:schemeClr val="bg1"/>
                </a:solidFill>
              </a:rPr>
              <a:t>Genesis 6.5-8 NASB:  Then the LORD saw that the wickedness of man was great on the earth, and that every intent of the thoughts of his heart was only evil continually.  The LORD was sorry that He had made man on the earth, and He was grieved in His heart.  The LORD said, “I will blot out man whom I have created from the face of the land, from man to animals to creeping things and to birds of the sky; for I am sorry that I have made them.”  But Noah found favor in the eyes of the LORD.</a:t>
            </a:r>
          </a:p>
        </p:txBody>
      </p:sp>
      <p:sp>
        <p:nvSpPr>
          <p:cNvPr id="2" name="TextBox 1">
            <a:extLst>
              <a:ext uri="{FF2B5EF4-FFF2-40B4-BE49-F238E27FC236}">
                <a16:creationId xmlns:a16="http://schemas.microsoft.com/office/drawing/2014/main" id="{1422AA6F-AC68-443C-8F0E-D87B821D56FE}"/>
              </a:ext>
            </a:extLst>
          </p:cNvPr>
          <p:cNvSpPr txBox="1"/>
          <p:nvPr/>
        </p:nvSpPr>
        <p:spPr>
          <a:xfrm>
            <a:off x="0" y="6242447"/>
            <a:ext cx="7600426" cy="615553"/>
          </a:xfrm>
          <a:prstGeom prst="rect">
            <a:avLst/>
          </a:prstGeom>
          <a:noFill/>
        </p:spPr>
        <p:txBody>
          <a:bodyPr wrap="square" rtlCol="0">
            <a:spAutoFit/>
          </a:bodyPr>
          <a:lstStyle/>
          <a:p>
            <a:r>
              <a:rPr lang="en-US" sz="3400" dirty="0">
                <a:solidFill>
                  <a:srgbClr val="FFFF00"/>
                </a:solidFill>
              </a:rPr>
              <a:t>Study materials available at groben.com</a:t>
            </a:r>
          </a:p>
        </p:txBody>
      </p:sp>
    </p:spTree>
    <p:extLst>
      <p:ext uri="{BB962C8B-B14F-4D97-AF65-F5344CB8AC3E}">
        <p14:creationId xmlns:p14="http://schemas.microsoft.com/office/powerpoint/2010/main" val="226557126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
            <a:ext cx="12192000" cy="4626908"/>
          </a:xfrm>
          <a:prstGeom prst="rect">
            <a:avLst/>
          </a:prstGeom>
          <a:noFill/>
        </p:spPr>
        <p:txBody>
          <a:bodyPr wrap="square" rtlCol="0">
            <a:spAutoFit/>
          </a:bodyPr>
          <a:lstStyle/>
          <a:p>
            <a:pPr lvl="0"/>
            <a:endParaRPr lang="en-US" dirty="0">
              <a:solidFill>
                <a:schemeClr val="bg1"/>
              </a:solidFill>
            </a:endParaRPr>
          </a:p>
          <a:p>
            <a:pPr lvl="0"/>
            <a:r>
              <a:rPr lang="en-US" sz="3400" baseline="30000" dirty="0">
                <a:solidFill>
                  <a:schemeClr val="bg1"/>
                </a:solidFill>
              </a:rPr>
              <a:t>5</a:t>
            </a:r>
            <a:r>
              <a:rPr lang="en-US" sz="3400" dirty="0">
                <a:solidFill>
                  <a:schemeClr val="bg1"/>
                </a:solidFill>
              </a:rPr>
              <a:t>Then the LORD saw that the wickedness of </a:t>
            </a:r>
            <a:r>
              <a:rPr lang="en-US" sz="3400" b="1" i="1" dirty="0">
                <a:solidFill>
                  <a:srgbClr val="FFFF00"/>
                </a:solidFill>
              </a:rPr>
              <a:t>man</a:t>
            </a:r>
            <a:r>
              <a:rPr lang="en-US" sz="3400" dirty="0">
                <a:solidFill>
                  <a:schemeClr val="bg1"/>
                </a:solidFill>
              </a:rPr>
              <a:t> was great on the earth, and that every intent of the thoughts of his heart was only evil continually.  </a:t>
            </a:r>
            <a:r>
              <a:rPr lang="en-US" sz="3400" baseline="30000" dirty="0">
                <a:solidFill>
                  <a:schemeClr val="bg1"/>
                </a:solidFill>
              </a:rPr>
              <a:t>6</a:t>
            </a:r>
            <a:r>
              <a:rPr lang="en-US" sz="3400" dirty="0">
                <a:solidFill>
                  <a:schemeClr val="bg1"/>
                </a:solidFill>
              </a:rPr>
              <a:t>The LORD was sorry that He had made </a:t>
            </a:r>
            <a:r>
              <a:rPr lang="en-US" sz="3400" b="1" i="1" dirty="0">
                <a:solidFill>
                  <a:srgbClr val="FFFF00"/>
                </a:solidFill>
              </a:rPr>
              <a:t>man</a:t>
            </a:r>
            <a:r>
              <a:rPr lang="en-US" sz="3400" dirty="0">
                <a:solidFill>
                  <a:schemeClr val="bg1"/>
                </a:solidFill>
              </a:rPr>
              <a:t> on the earth, and He was grieved in His heart.  </a:t>
            </a:r>
            <a:r>
              <a:rPr lang="en-US" sz="3400" baseline="30000" dirty="0">
                <a:solidFill>
                  <a:schemeClr val="bg1"/>
                </a:solidFill>
              </a:rPr>
              <a:t>7</a:t>
            </a:r>
            <a:r>
              <a:rPr lang="en-US" sz="3400" dirty="0">
                <a:solidFill>
                  <a:schemeClr val="bg1"/>
                </a:solidFill>
              </a:rPr>
              <a:t>The LORD said, “I will blot out </a:t>
            </a:r>
            <a:r>
              <a:rPr lang="en-US" sz="3400" b="1" i="1" dirty="0">
                <a:solidFill>
                  <a:srgbClr val="FFFF00"/>
                </a:solidFill>
              </a:rPr>
              <a:t>man</a:t>
            </a:r>
            <a:r>
              <a:rPr lang="en-US" sz="3400" dirty="0">
                <a:solidFill>
                  <a:schemeClr val="bg1"/>
                </a:solidFill>
              </a:rPr>
              <a:t> whom I have created from the face of the land, from </a:t>
            </a:r>
            <a:r>
              <a:rPr lang="en-US" sz="3400" b="1" i="1" dirty="0">
                <a:solidFill>
                  <a:srgbClr val="FFFF00"/>
                </a:solidFill>
              </a:rPr>
              <a:t>man</a:t>
            </a:r>
            <a:r>
              <a:rPr lang="en-US" sz="3400" dirty="0">
                <a:solidFill>
                  <a:schemeClr val="bg1"/>
                </a:solidFill>
              </a:rPr>
              <a:t> to animals to creeping things and to birds of the sky; for I am sorry that I have made them.”  </a:t>
            </a:r>
            <a:r>
              <a:rPr lang="en-US" sz="3400" baseline="30000" dirty="0">
                <a:solidFill>
                  <a:schemeClr val="bg1"/>
                </a:solidFill>
              </a:rPr>
              <a:t>8</a:t>
            </a:r>
            <a:r>
              <a:rPr lang="en-US" sz="3400" dirty="0">
                <a:solidFill>
                  <a:schemeClr val="bg1"/>
                </a:solidFill>
              </a:rPr>
              <a:t>But Noah found favor in the eyes of the LORD.</a:t>
            </a:r>
          </a:p>
        </p:txBody>
      </p:sp>
    </p:spTree>
    <p:extLst>
      <p:ext uri="{BB962C8B-B14F-4D97-AF65-F5344CB8AC3E}">
        <p14:creationId xmlns:p14="http://schemas.microsoft.com/office/powerpoint/2010/main" val="2131328455"/>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62979"/>
          </a:xfrm>
          <a:prstGeom prst="rect">
            <a:avLst/>
          </a:prstGeom>
          <a:noFill/>
        </p:spPr>
        <p:txBody>
          <a:bodyPr wrap="square" rtlCol="0">
            <a:spAutoFit/>
          </a:bodyPr>
          <a:lstStyle/>
          <a:p>
            <a:pPr lvl="0"/>
            <a:endParaRPr lang="en-US" dirty="0">
              <a:solidFill>
                <a:schemeClr val="bg1"/>
              </a:solidFill>
            </a:endParaRPr>
          </a:p>
          <a:p>
            <a:pPr lvl="0"/>
            <a:r>
              <a:rPr lang="en-US" sz="3400" dirty="0">
                <a:solidFill>
                  <a:schemeClr val="bg1"/>
                </a:solidFill>
              </a:rPr>
              <a:t>Genesis 6.1-8:  </a:t>
            </a:r>
          </a:p>
          <a:p>
            <a:pPr lvl="0"/>
            <a:endParaRPr lang="en-US" sz="3400" dirty="0">
              <a:solidFill>
                <a:schemeClr val="bg1"/>
              </a:solidFill>
            </a:endParaRPr>
          </a:p>
          <a:p>
            <a:pPr lvl="0"/>
            <a:r>
              <a:rPr lang="en-US" sz="3400" dirty="0">
                <a:solidFill>
                  <a:schemeClr val="bg1"/>
                </a:solidFill>
              </a:rPr>
              <a:t>Who are . . .</a:t>
            </a:r>
          </a:p>
          <a:p>
            <a:pPr lvl="0"/>
            <a:endParaRPr lang="en-US" sz="2000" dirty="0">
              <a:solidFill>
                <a:schemeClr val="bg1"/>
              </a:solidFill>
            </a:endParaRPr>
          </a:p>
          <a:p>
            <a:pPr marL="457200" indent="-457200">
              <a:buFont typeface="Wingdings 2" panose="05020102010507070707" pitchFamily="18" charset="2"/>
              <a:buChar char=""/>
            </a:pPr>
            <a:r>
              <a:rPr lang="en-US" sz="3400" dirty="0">
                <a:solidFill>
                  <a:schemeClr val="bg1"/>
                </a:solidFill>
              </a:rPr>
              <a:t>the sons of God </a:t>
            </a:r>
          </a:p>
          <a:p>
            <a:pPr marL="457200" indent="-457200">
              <a:buFont typeface="Wingdings 2" panose="05020102010507070707" pitchFamily="18" charset="2"/>
              <a:buChar char=""/>
            </a:pPr>
            <a:endParaRPr lang="en-US" sz="2000" dirty="0">
              <a:solidFill>
                <a:schemeClr val="bg1"/>
              </a:solidFill>
            </a:endParaRPr>
          </a:p>
          <a:p>
            <a:pPr marL="457200" indent="-457200">
              <a:buFont typeface="Wingdings 2" panose="05020102010507070707" pitchFamily="18" charset="2"/>
              <a:buChar char=""/>
            </a:pPr>
            <a:r>
              <a:rPr lang="en-US" sz="3400" dirty="0">
                <a:solidFill>
                  <a:schemeClr val="bg1"/>
                </a:solidFill>
              </a:rPr>
              <a:t>the daughters of men </a:t>
            </a:r>
          </a:p>
          <a:p>
            <a:pPr marL="457200" indent="-457200">
              <a:buFont typeface="Wingdings 2" panose="05020102010507070707" pitchFamily="18" charset="2"/>
              <a:buChar char=""/>
            </a:pPr>
            <a:endParaRPr lang="en-US" sz="2000" dirty="0">
              <a:solidFill>
                <a:schemeClr val="bg1"/>
              </a:solidFill>
            </a:endParaRPr>
          </a:p>
          <a:p>
            <a:pPr marL="457200" indent="-457200">
              <a:buFont typeface="Wingdings 2" panose="05020102010507070707" pitchFamily="18" charset="2"/>
              <a:buChar char=""/>
            </a:pPr>
            <a:r>
              <a:rPr lang="en-US" sz="3400" dirty="0">
                <a:solidFill>
                  <a:schemeClr val="bg1"/>
                </a:solidFill>
              </a:rPr>
              <a:t>the Nephilim </a:t>
            </a:r>
          </a:p>
          <a:p>
            <a:pPr marL="457200" indent="-457200">
              <a:buFont typeface="Wingdings 2" panose="05020102010507070707" pitchFamily="18" charset="2"/>
              <a:buChar char=""/>
            </a:pPr>
            <a:endParaRPr lang="en-US" sz="2000" dirty="0">
              <a:solidFill>
                <a:schemeClr val="bg1"/>
              </a:solidFill>
            </a:endParaRPr>
          </a:p>
          <a:p>
            <a:pPr marL="457200" indent="-457200">
              <a:buFont typeface="Wingdings 2" panose="05020102010507070707" pitchFamily="18" charset="2"/>
              <a:buChar char=""/>
            </a:pPr>
            <a:r>
              <a:rPr lang="en-US" sz="3400" dirty="0">
                <a:solidFill>
                  <a:schemeClr val="bg1"/>
                </a:solidFill>
              </a:rPr>
              <a:t>the mighty men who were of old, men of renown</a:t>
            </a:r>
          </a:p>
        </p:txBody>
      </p:sp>
    </p:spTree>
    <p:extLst>
      <p:ext uri="{BB962C8B-B14F-4D97-AF65-F5344CB8AC3E}">
        <p14:creationId xmlns:p14="http://schemas.microsoft.com/office/powerpoint/2010/main" val="2435551882"/>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
            <a:ext cx="12192000" cy="1415772"/>
          </a:xfrm>
          <a:prstGeom prst="rect">
            <a:avLst/>
          </a:prstGeom>
          <a:noFill/>
        </p:spPr>
        <p:txBody>
          <a:bodyPr wrap="square" rtlCol="0">
            <a:spAutoFit/>
          </a:bodyPr>
          <a:lstStyle/>
          <a:p>
            <a:pPr lvl="0"/>
            <a:endParaRPr lang="en-US" dirty="0">
              <a:solidFill>
                <a:schemeClr val="bg1"/>
              </a:solidFill>
            </a:endParaRPr>
          </a:p>
          <a:p>
            <a:pPr lvl="0"/>
            <a:r>
              <a:rPr lang="en-US" sz="3400" dirty="0">
                <a:solidFill>
                  <a:schemeClr val="bg1"/>
                </a:solidFill>
              </a:rPr>
              <a:t>Hebrew Plot Development:  Each line formatted</a:t>
            </a:r>
          </a:p>
          <a:p>
            <a:pPr lvl="0"/>
            <a:r>
              <a:rPr lang="he-IL" sz="3400" dirty="0">
                <a:solidFill>
                  <a:srgbClr val="FFFF00"/>
                </a:solidFill>
                <a:latin typeface="Times New Roman" panose="02020603050405020304" pitchFamily="18" charset="0"/>
                <a:cs typeface="Times New Roman" panose="02020603050405020304" pitchFamily="18" charset="0"/>
              </a:rPr>
              <a:t>ו</a:t>
            </a:r>
            <a:r>
              <a:rPr lang="en-US" sz="3400" dirty="0">
                <a:solidFill>
                  <a:srgbClr val="FFFF00"/>
                </a:solidFill>
              </a:rPr>
              <a:t>-consecutive-imperfect-verb </a:t>
            </a:r>
            <a:r>
              <a:rPr lang="en-US" sz="3400" dirty="0">
                <a:solidFill>
                  <a:schemeClr val="bg1"/>
                </a:solidFill>
              </a:rPr>
              <a:t>+ </a:t>
            </a:r>
            <a:r>
              <a:rPr lang="en-US" sz="3400" dirty="0">
                <a:solidFill>
                  <a:srgbClr val="FF33CC"/>
                </a:solidFill>
              </a:rPr>
              <a:t>subject</a:t>
            </a:r>
            <a:r>
              <a:rPr lang="en-US" sz="3400" dirty="0">
                <a:solidFill>
                  <a:schemeClr val="bg1"/>
                </a:solidFill>
              </a:rPr>
              <a:t> / sentence.</a:t>
            </a:r>
          </a:p>
        </p:txBody>
      </p:sp>
    </p:spTree>
    <p:extLst>
      <p:ext uri="{BB962C8B-B14F-4D97-AF65-F5344CB8AC3E}">
        <p14:creationId xmlns:p14="http://schemas.microsoft.com/office/powerpoint/2010/main" val="2542581588"/>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
            <a:ext cx="12192000" cy="5478423"/>
          </a:xfrm>
          <a:prstGeom prst="rect">
            <a:avLst/>
          </a:prstGeom>
          <a:noFill/>
        </p:spPr>
        <p:txBody>
          <a:bodyPr wrap="square" rtlCol="0">
            <a:spAutoFit/>
          </a:bodyPr>
          <a:lstStyle/>
          <a:p>
            <a:pPr lvl="0"/>
            <a:endParaRPr lang="en-US" dirty="0">
              <a:solidFill>
                <a:schemeClr val="bg1"/>
              </a:solidFill>
            </a:endParaRPr>
          </a:p>
          <a:p>
            <a:pPr lvl="0"/>
            <a:r>
              <a:rPr lang="en-US" sz="3400" dirty="0">
                <a:solidFill>
                  <a:schemeClr val="bg1"/>
                </a:solidFill>
              </a:rPr>
              <a:t>Hebrew Plot Development:  Each line formatted</a:t>
            </a:r>
          </a:p>
          <a:p>
            <a:pPr lvl="0"/>
            <a:r>
              <a:rPr lang="he-IL" sz="3400" dirty="0">
                <a:solidFill>
                  <a:srgbClr val="FFFF00"/>
                </a:solidFill>
                <a:latin typeface="Times New Roman" panose="02020603050405020304" pitchFamily="18" charset="0"/>
                <a:cs typeface="Times New Roman" panose="02020603050405020304" pitchFamily="18" charset="0"/>
              </a:rPr>
              <a:t>ו</a:t>
            </a:r>
            <a:r>
              <a:rPr lang="en-US" sz="3400" dirty="0">
                <a:solidFill>
                  <a:srgbClr val="FFFF00"/>
                </a:solidFill>
              </a:rPr>
              <a:t>-consecutive-imperfect-verb </a:t>
            </a:r>
            <a:r>
              <a:rPr lang="en-US" sz="3400" dirty="0">
                <a:solidFill>
                  <a:schemeClr val="bg1"/>
                </a:solidFill>
              </a:rPr>
              <a:t>+ </a:t>
            </a:r>
            <a:r>
              <a:rPr lang="en-US" sz="3400" dirty="0">
                <a:solidFill>
                  <a:srgbClr val="FF33CC"/>
                </a:solidFill>
              </a:rPr>
              <a:t>subject</a:t>
            </a:r>
            <a:r>
              <a:rPr lang="en-US" sz="3400" dirty="0">
                <a:solidFill>
                  <a:schemeClr val="bg1"/>
                </a:solidFill>
              </a:rPr>
              <a:t> / sentence.</a:t>
            </a:r>
          </a:p>
          <a:p>
            <a:pPr>
              <a:spcBef>
                <a:spcPts val="1800"/>
              </a:spcBef>
            </a:pPr>
            <a:r>
              <a:rPr lang="en-US" sz="3400" dirty="0">
                <a:solidFill>
                  <a:schemeClr val="bg1"/>
                </a:solidFill>
              </a:rPr>
              <a:t>v.1: </a:t>
            </a:r>
            <a:r>
              <a:rPr lang="he-IL" sz="3400" dirty="0">
                <a:solidFill>
                  <a:srgbClr val="FFFF00"/>
                </a:solidFill>
                <a:latin typeface="Times New Roman" panose="02020603050405020304" pitchFamily="18" charset="0"/>
                <a:cs typeface="Times New Roman" panose="02020603050405020304" pitchFamily="18" charset="0"/>
              </a:rPr>
              <a:t>ו</a:t>
            </a:r>
            <a:r>
              <a:rPr lang="en-US" sz="3400" dirty="0">
                <a:solidFill>
                  <a:srgbClr val="FFFF00"/>
                </a:solidFill>
              </a:rPr>
              <a:t>-came to be</a:t>
            </a:r>
            <a:r>
              <a:rPr lang="en-US" sz="3400" dirty="0">
                <a:solidFill>
                  <a:schemeClr val="bg1"/>
                </a:solidFill>
              </a:rPr>
              <a:t> </a:t>
            </a:r>
            <a:r>
              <a:rPr lang="en-US" sz="3400" dirty="0">
                <a:solidFill>
                  <a:srgbClr val="FF33CC"/>
                </a:solidFill>
              </a:rPr>
              <a:t>it</a:t>
            </a:r>
            <a:r>
              <a:rPr lang="en-US" sz="3400" dirty="0">
                <a:solidFill>
                  <a:schemeClr val="bg1"/>
                </a:solidFill>
              </a:rPr>
              <a:t> / mankind began to multiply on the face of the land and daughters were born to them.</a:t>
            </a:r>
          </a:p>
          <a:p>
            <a:pPr>
              <a:spcBef>
                <a:spcPts val="1800"/>
              </a:spcBef>
            </a:pPr>
            <a:r>
              <a:rPr lang="en-US" sz="3400" dirty="0">
                <a:solidFill>
                  <a:schemeClr val="bg1"/>
                </a:solidFill>
              </a:rPr>
              <a:t>v.2: </a:t>
            </a:r>
            <a:r>
              <a:rPr lang="he-IL" sz="3400" dirty="0">
                <a:solidFill>
                  <a:srgbClr val="FFFF00"/>
                </a:solidFill>
                <a:latin typeface="Times New Roman" panose="02020603050405020304" pitchFamily="18" charset="0"/>
                <a:cs typeface="Times New Roman" panose="02020603050405020304" pitchFamily="18" charset="0"/>
              </a:rPr>
              <a:t>ו</a:t>
            </a:r>
            <a:r>
              <a:rPr lang="en-US" sz="3400" dirty="0">
                <a:solidFill>
                  <a:srgbClr val="FFFF00"/>
                </a:solidFill>
              </a:rPr>
              <a:t>-saw</a:t>
            </a:r>
            <a:r>
              <a:rPr lang="en-US" sz="3400" dirty="0">
                <a:solidFill>
                  <a:schemeClr val="bg1"/>
                </a:solidFill>
              </a:rPr>
              <a:t> </a:t>
            </a:r>
            <a:r>
              <a:rPr lang="en-US" sz="3400" dirty="0">
                <a:solidFill>
                  <a:srgbClr val="FF33CC"/>
                </a:solidFill>
              </a:rPr>
              <a:t>the sons of God</a:t>
            </a:r>
            <a:r>
              <a:rPr lang="en-US" sz="3400" dirty="0">
                <a:solidFill>
                  <a:schemeClr val="bg1"/>
                </a:solidFill>
              </a:rPr>
              <a:t> / that the daughters of men were beautiful.</a:t>
            </a:r>
          </a:p>
          <a:p>
            <a:pPr>
              <a:spcBef>
                <a:spcPts val="1800"/>
              </a:spcBef>
            </a:pPr>
            <a:r>
              <a:rPr lang="en-US" sz="3400" dirty="0">
                <a:solidFill>
                  <a:schemeClr val="bg1"/>
                </a:solidFill>
              </a:rPr>
              <a:t>v.2: </a:t>
            </a:r>
            <a:r>
              <a:rPr lang="he-IL" sz="3400" dirty="0">
                <a:solidFill>
                  <a:srgbClr val="FFFF00"/>
                </a:solidFill>
                <a:latin typeface="Times New Roman" panose="02020603050405020304" pitchFamily="18" charset="0"/>
                <a:cs typeface="Times New Roman" panose="02020603050405020304" pitchFamily="18" charset="0"/>
              </a:rPr>
              <a:t>ו</a:t>
            </a:r>
            <a:r>
              <a:rPr lang="en-US" sz="3400" dirty="0">
                <a:solidFill>
                  <a:srgbClr val="FFFF00"/>
                </a:solidFill>
              </a:rPr>
              <a:t>-took</a:t>
            </a:r>
            <a:r>
              <a:rPr lang="en-US" sz="3400" dirty="0">
                <a:solidFill>
                  <a:schemeClr val="bg1"/>
                </a:solidFill>
              </a:rPr>
              <a:t> </a:t>
            </a:r>
            <a:r>
              <a:rPr lang="en-US" sz="3400" dirty="0">
                <a:solidFill>
                  <a:srgbClr val="FF33CC"/>
                </a:solidFill>
              </a:rPr>
              <a:t>they</a:t>
            </a:r>
            <a:r>
              <a:rPr lang="en-US" sz="3400" dirty="0">
                <a:solidFill>
                  <a:schemeClr val="bg1"/>
                </a:solidFill>
              </a:rPr>
              <a:t> / wives for themselves, whomever they chose.</a:t>
            </a:r>
          </a:p>
          <a:p>
            <a:pPr>
              <a:spcBef>
                <a:spcPts val="1800"/>
              </a:spcBef>
            </a:pPr>
            <a:r>
              <a:rPr lang="en-US" sz="3400" dirty="0">
                <a:solidFill>
                  <a:schemeClr val="bg1"/>
                </a:solidFill>
              </a:rPr>
              <a:t>v.3: </a:t>
            </a:r>
            <a:r>
              <a:rPr lang="he-IL" sz="3400" dirty="0">
                <a:solidFill>
                  <a:srgbClr val="FFFF00"/>
                </a:solidFill>
                <a:latin typeface="Times New Roman" panose="02020603050405020304" pitchFamily="18" charset="0"/>
                <a:cs typeface="Times New Roman" panose="02020603050405020304" pitchFamily="18" charset="0"/>
              </a:rPr>
              <a:t>ו</a:t>
            </a:r>
            <a:r>
              <a:rPr lang="en-US" sz="3400" dirty="0">
                <a:solidFill>
                  <a:srgbClr val="FFFF00"/>
                </a:solidFill>
              </a:rPr>
              <a:t>-said</a:t>
            </a:r>
            <a:r>
              <a:rPr lang="en-US" sz="3400" dirty="0">
                <a:solidFill>
                  <a:schemeClr val="bg1"/>
                </a:solidFill>
              </a:rPr>
              <a:t> </a:t>
            </a:r>
            <a:r>
              <a:rPr lang="en-US" sz="3400" dirty="0">
                <a:solidFill>
                  <a:srgbClr val="FF33CC"/>
                </a:solidFill>
              </a:rPr>
              <a:t>Yahweh</a:t>
            </a:r>
            <a:r>
              <a:rPr lang="en-US" sz="3400" dirty="0">
                <a:solidFill>
                  <a:schemeClr val="bg1"/>
                </a:solidFill>
              </a:rPr>
              <a:t> / “My Spirit ….”  </a:t>
            </a:r>
          </a:p>
        </p:txBody>
      </p:sp>
    </p:spTree>
    <p:extLst>
      <p:ext uri="{BB962C8B-B14F-4D97-AF65-F5344CB8AC3E}">
        <p14:creationId xmlns:p14="http://schemas.microsoft.com/office/powerpoint/2010/main" val="2185028684"/>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3908762"/>
          </a:xfrm>
          <a:prstGeom prst="rect">
            <a:avLst/>
          </a:prstGeom>
          <a:noFill/>
        </p:spPr>
        <p:txBody>
          <a:bodyPr wrap="square" rtlCol="0">
            <a:spAutoFit/>
          </a:bodyPr>
          <a:lstStyle/>
          <a:p>
            <a:pPr lvl="0"/>
            <a:endParaRPr lang="en-US" dirty="0">
              <a:solidFill>
                <a:schemeClr val="bg1"/>
              </a:solidFill>
            </a:endParaRPr>
          </a:p>
          <a:p>
            <a:pPr lvl="0"/>
            <a:r>
              <a:rPr lang="en-US" sz="3400" dirty="0">
                <a:solidFill>
                  <a:schemeClr val="bg1"/>
                </a:solidFill>
              </a:rPr>
              <a:t>v.1: </a:t>
            </a:r>
            <a:r>
              <a:rPr lang="he-IL" sz="3400" dirty="0">
                <a:solidFill>
                  <a:srgbClr val="FFFF00"/>
                </a:solidFill>
                <a:latin typeface="Times New Roman" panose="02020603050405020304" pitchFamily="18" charset="0"/>
                <a:cs typeface="Times New Roman" panose="02020603050405020304" pitchFamily="18" charset="0"/>
              </a:rPr>
              <a:t>ו</a:t>
            </a:r>
            <a:r>
              <a:rPr lang="en-US" sz="3400" dirty="0">
                <a:solidFill>
                  <a:srgbClr val="FFFF00"/>
                </a:solidFill>
              </a:rPr>
              <a:t>-came to be</a:t>
            </a:r>
            <a:r>
              <a:rPr lang="en-US" sz="3400" dirty="0">
                <a:solidFill>
                  <a:schemeClr val="bg1"/>
                </a:solidFill>
              </a:rPr>
              <a:t> [imperfect tense verb] </a:t>
            </a:r>
            <a:r>
              <a:rPr lang="en-US" sz="3400" dirty="0">
                <a:solidFill>
                  <a:srgbClr val="FF33CC"/>
                </a:solidFill>
              </a:rPr>
              <a:t>it</a:t>
            </a:r>
            <a:r>
              <a:rPr lang="en-US" sz="3400" dirty="0">
                <a:solidFill>
                  <a:schemeClr val="bg1"/>
                </a:solidFill>
              </a:rPr>
              <a:t> [subject] …</a:t>
            </a:r>
          </a:p>
          <a:p>
            <a:pPr>
              <a:spcBef>
                <a:spcPts val="1800"/>
              </a:spcBef>
            </a:pPr>
            <a:r>
              <a:rPr lang="en-US" sz="3400" dirty="0">
                <a:solidFill>
                  <a:schemeClr val="bg1"/>
                </a:solidFill>
              </a:rPr>
              <a:t>v.2: </a:t>
            </a:r>
            <a:r>
              <a:rPr lang="he-IL" sz="3400" dirty="0">
                <a:solidFill>
                  <a:srgbClr val="FFFF00"/>
                </a:solidFill>
                <a:latin typeface="Times New Roman" panose="02020603050405020304" pitchFamily="18" charset="0"/>
                <a:cs typeface="Times New Roman" panose="02020603050405020304" pitchFamily="18" charset="0"/>
              </a:rPr>
              <a:t>ו</a:t>
            </a:r>
            <a:r>
              <a:rPr lang="en-US" sz="3400" dirty="0">
                <a:solidFill>
                  <a:srgbClr val="FFFF00"/>
                </a:solidFill>
              </a:rPr>
              <a:t>-saw</a:t>
            </a:r>
            <a:r>
              <a:rPr lang="en-US" sz="3400" dirty="0">
                <a:solidFill>
                  <a:schemeClr val="bg1"/>
                </a:solidFill>
              </a:rPr>
              <a:t> [imperfect tense verb] </a:t>
            </a:r>
            <a:r>
              <a:rPr lang="en-US" sz="3400" dirty="0">
                <a:solidFill>
                  <a:srgbClr val="FF33CC"/>
                </a:solidFill>
              </a:rPr>
              <a:t>the sons of God</a:t>
            </a:r>
            <a:r>
              <a:rPr lang="en-US" sz="3400" dirty="0">
                <a:solidFill>
                  <a:schemeClr val="bg1"/>
                </a:solidFill>
              </a:rPr>
              <a:t> [subject] ...</a:t>
            </a:r>
          </a:p>
          <a:p>
            <a:pPr>
              <a:spcBef>
                <a:spcPts val="1800"/>
              </a:spcBef>
            </a:pPr>
            <a:r>
              <a:rPr lang="en-US" sz="3400" dirty="0">
                <a:solidFill>
                  <a:schemeClr val="bg1"/>
                </a:solidFill>
              </a:rPr>
              <a:t>v.2: </a:t>
            </a:r>
            <a:r>
              <a:rPr lang="he-IL" sz="3400" dirty="0">
                <a:solidFill>
                  <a:srgbClr val="FFFF00"/>
                </a:solidFill>
                <a:latin typeface="Times New Roman" panose="02020603050405020304" pitchFamily="18" charset="0"/>
                <a:cs typeface="Times New Roman" panose="02020603050405020304" pitchFamily="18" charset="0"/>
              </a:rPr>
              <a:t>ו</a:t>
            </a:r>
            <a:r>
              <a:rPr lang="en-US" sz="3400" dirty="0">
                <a:solidFill>
                  <a:srgbClr val="FFFF00"/>
                </a:solidFill>
              </a:rPr>
              <a:t>-took</a:t>
            </a:r>
            <a:r>
              <a:rPr lang="en-US" sz="3400" dirty="0">
                <a:solidFill>
                  <a:schemeClr val="bg1"/>
                </a:solidFill>
              </a:rPr>
              <a:t> [imperfect tense verb] </a:t>
            </a:r>
            <a:r>
              <a:rPr lang="en-US" sz="3400" dirty="0">
                <a:solidFill>
                  <a:srgbClr val="FF33CC"/>
                </a:solidFill>
              </a:rPr>
              <a:t>they </a:t>
            </a:r>
            <a:r>
              <a:rPr lang="en-US" sz="3400" dirty="0">
                <a:solidFill>
                  <a:schemeClr val="bg1"/>
                </a:solidFill>
              </a:rPr>
              <a:t>[subject] ...</a:t>
            </a:r>
          </a:p>
          <a:p>
            <a:pPr>
              <a:spcBef>
                <a:spcPts val="1800"/>
              </a:spcBef>
            </a:pPr>
            <a:r>
              <a:rPr lang="en-US" sz="3400" dirty="0">
                <a:solidFill>
                  <a:schemeClr val="bg1"/>
                </a:solidFill>
              </a:rPr>
              <a:t>v.3: </a:t>
            </a:r>
            <a:r>
              <a:rPr lang="he-IL" sz="3400" dirty="0">
                <a:solidFill>
                  <a:srgbClr val="FFFF00"/>
                </a:solidFill>
                <a:latin typeface="Times New Roman" panose="02020603050405020304" pitchFamily="18" charset="0"/>
                <a:cs typeface="Times New Roman" panose="02020603050405020304" pitchFamily="18" charset="0"/>
              </a:rPr>
              <a:t>ו</a:t>
            </a:r>
            <a:r>
              <a:rPr lang="en-US" sz="3400" dirty="0">
                <a:solidFill>
                  <a:srgbClr val="FFFF00"/>
                </a:solidFill>
              </a:rPr>
              <a:t>-said</a:t>
            </a:r>
            <a:r>
              <a:rPr lang="en-US" sz="3400" dirty="0">
                <a:solidFill>
                  <a:schemeClr val="bg1"/>
                </a:solidFill>
              </a:rPr>
              <a:t> [imperfect tense verb] </a:t>
            </a:r>
            <a:r>
              <a:rPr lang="en-US" sz="3400" dirty="0">
                <a:solidFill>
                  <a:srgbClr val="FF33CC"/>
                </a:solidFill>
              </a:rPr>
              <a:t>Yahweh</a:t>
            </a:r>
            <a:r>
              <a:rPr lang="en-US" sz="3400" dirty="0">
                <a:solidFill>
                  <a:schemeClr val="bg1"/>
                </a:solidFill>
              </a:rPr>
              <a:t> [subject] …</a:t>
            </a:r>
          </a:p>
          <a:p>
            <a:pPr>
              <a:spcBef>
                <a:spcPts val="1800"/>
              </a:spcBef>
            </a:pPr>
            <a:r>
              <a:rPr lang="en-US" sz="3400" dirty="0">
                <a:solidFill>
                  <a:schemeClr val="bg1"/>
                </a:solidFill>
              </a:rPr>
              <a:t>v.4: </a:t>
            </a:r>
            <a:r>
              <a:rPr lang="en-US" sz="3400" dirty="0">
                <a:solidFill>
                  <a:srgbClr val="FF33CC"/>
                </a:solidFill>
              </a:rPr>
              <a:t>The Nephilim </a:t>
            </a:r>
            <a:r>
              <a:rPr lang="en-US" sz="3400" dirty="0">
                <a:solidFill>
                  <a:schemeClr val="bg1"/>
                </a:solidFill>
              </a:rPr>
              <a:t>[subject] </a:t>
            </a:r>
            <a:r>
              <a:rPr lang="en-US" sz="3400" dirty="0">
                <a:solidFill>
                  <a:srgbClr val="FFFF00"/>
                </a:solidFill>
              </a:rPr>
              <a:t>were</a:t>
            </a:r>
            <a:r>
              <a:rPr lang="en-US" sz="3400" dirty="0">
                <a:solidFill>
                  <a:schemeClr val="bg1"/>
                </a:solidFill>
              </a:rPr>
              <a:t> [</a:t>
            </a:r>
            <a:r>
              <a:rPr lang="en-US" sz="3400" i="1" u="sng" dirty="0">
                <a:solidFill>
                  <a:schemeClr val="bg1"/>
                </a:solidFill>
              </a:rPr>
              <a:t>perfect</a:t>
            </a:r>
            <a:r>
              <a:rPr lang="en-US" sz="3400" dirty="0">
                <a:solidFill>
                  <a:schemeClr val="bg1"/>
                </a:solidFill>
              </a:rPr>
              <a:t> tense verb] … </a:t>
            </a:r>
          </a:p>
        </p:txBody>
      </p:sp>
    </p:spTree>
    <p:extLst>
      <p:ext uri="{BB962C8B-B14F-4D97-AF65-F5344CB8AC3E}">
        <p14:creationId xmlns:p14="http://schemas.microsoft.com/office/powerpoint/2010/main" val="3744027257"/>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4031873"/>
          </a:xfrm>
          <a:prstGeom prst="rect">
            <a:avLst/>
          </a:prstGeom>
          <a:noFill/>
        </p:spPr>
        <p:txBody>
          <a:bodyPr wrap="square" rtlCol="0">
            <a:spAutoFit/>
          </a:bodyPr>
          <a:lstStyle/>
          <a:p>
            <a:endParaRPr lang="en-US" dirty="0">
              <a:solidFill>
                <a:schemeClr val="bg1"/>
              </a:solidFill>
            </a:endParaRPr>
          </a:p>
          <a:p>
            <a:r>
              <a:rPr lang="en-US" sz="3400" dirty="0">
                <a:solidFill>
                  <a:schemeClr val="bg1"/>
                </a:solidFill>
              </a:rPr>
              <a:t>Theory 1: 	The sons of God are fallen angels [demons];</a:t>
            </a:r>
          </a:p>
          <a:p>
            <a:r>
              <a:rPr lang="en-US" sz="3400" dirty="0">
                <a:solidFill>
                  <a:schemeClr val="bg1"/>
                </a:solidFill>
              </a:rPr>
              <a:t>				the daughters of men are human.</a:t>
            </a:r>
          </a:p>
          <a:p>
            <a:endParaRPr lang="en-US" sz="3400" dirty="0">
              <a:solidFill>
                <a:schemeClr val="bg1"/>
              </a:solidFill>
            </a:endParaRPr>
          </a:p>
          <a:p>
            <a:r>
              <a:rPr lang="en-US" sz="3400" dirty="0">
                <a:solidFill>
                  <a:schemeClr val="bg1"/>
                </a:solidFill>
              </a:rPr>
              <a:t>Genesis 6.1-2 NASB:  Now it came about, when men began to multiply on the face of the land, and daughters were born to them, that </a:t>
            </a:r>
            <a:r>
              <a:rPr lang="en-US" sz="3400" b="1" u="sng" dirty="0">
                <a:solidFill>
                  <a:srgbClr val="FFFF00"/>
                </a:solidFill>
              </a:rPr>
              <a:t>the sons of God</a:t>
            </a:r>
            <a:r>
              <a:rPr lang="en-US" sz="3400" dirty="0">
                <a:solidFill>
                  <a:srgbClr val="FFFF00"/>
                </a:solidFill>
              </a:rPr>
              <a:t> </a:t>
            </a:r>
            <a:r>
              <a:rPr lang="en-US" sz="3400" dirty="0">
                <a:solidFill>
                  <a:schemeClr val="bg1"/>
                </a:solidFill>
              </a:rPr>
              <a:t>saw that </a:t>
            </a:r>
            <a:r>
              <a:rPr lang="en-US" sz="3400" b="1" u="sng" dirty="0">
                <a:solidFill>
                  <a:srgbClr val="FFFF00"/>
                </a:solidFill>
              </a:rPr>
              <a:t>the daughters of men</a:t>
            </a:r>
            <a:r>
              <a:rPr lang="en-US" sz="3400" b="1" dirty="0">
                <a:solidFill>
                  <a:srgbClr val="FFFF00"/>
                </a:solidFill>
              </a:rPr>
              <a:t> </a:t>
            </a:r>
            <a:r>
              <a:rPr lang="en-US" sz="3400" dirty="0">
                <a:solidFill>
                  <a:schemeClr val="bg1"/>
                </a:solidFill>
              </a:rPr>
              <a:t>were beautiful; and they took wives for themselves, whomever they chose.  </a:t>
            </a:r>
          </a:p>
        </p:txBody>
      </p:sp>
      <p:cxnSp>
        <p:nvCxnSpPr>
          <p:cNvPr id="5" name="Straight Connector 4"/>
          <p:cNvCxnSpPr>
            <a:cxnSpLocks/>
          </p:cNvCxnSpPr>
          <p:nvPr/>
        </p:nvCxnSpPr>
        <p:spPr>
          <a:xfrm>
            <a:off x="130629" y="1412373"/>
            <a:ext cx="11859208"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5050"/>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6124754"/>
          </a:xfrm>
          <a:prstGeom prst="rect">
            <a:avLst/>
          </a:prstGeom>
          <a:noFill/>
        </p:spPr>
        <p:txBody>
          <a:bodyPr wrap="square" rtlCol="0">
            <a:spAutoFit/>
          </a:bodyPr>
          <a:lstStyle/>
          <a:p>
            <a:endParaRPr lang="en-US" dirty="0">
              <a:solidFill>
                <a:schemeClr val="bg1"/>
              </a:solidFill>
            </a:endParaRPr>
          </a:p>
          <a:p>
            <a:r>
              <a:rPr lang="en-US" sz="3400" dirty="0">
                <a:solidFill>
                  <a:schemeClr val="bg1"/>
                </a:solidFill>
              </a:rPr>
              <a:t>Theory 1: 	The sons of God are fallen angels [demons];</a:t>
            </a:r>
          </a:p>
          <a:p>
            <a:r>
              <a:rPr lang="en-US" sz="3400" dirty="0">
                <a:solidFill>
                  <a:schemeClr val="bg1"/>
                </a:solidFill>
              </a:rPr>
              <a:t>				the daughters of men are human.</a:t>
            </a:r>
          </a:p>
          <a:p>
            <a:endParaRPr lang="en-US" sz="3400" dirty="0">
              <a:solidFill>
                <a:schemeClr val="bg1"/>
              </a:solidFill>
            </a:endParaRPr>
          </a:p>
          <a:p>
            <a:pPr lvl="0"/>
            <a:r>
              <a:rPr lang="en-US" sz="3400" dirty="0">
                <a:solidFill>
                  <a:schemeClr val="bg1"/>
                </a:solidFill>
              </a:rPr>
              <a:t>Job 2.1 NASB:  Job 2.1 NASB:  Again there was a day when the </a:t>
            </a:r>
            <a:r>
              <a:rPr lang="en-US" sz="3400" b="1" dirty="0">
                <a:solidFill>
                  <a:srgbClr val="FFFF00"/>
                </a:solidFill>
              </a:rPr>
              <a:t>sons of God</a:t>
            </a:r>
            <a:r>
              <a:rPr lang="en-US" sz="3400" dirty="0">
                <a:solidFill>
                  <a:schemeClr val="bg1"/>
                </a:solidFill>
              </a:rPr>
              <a:t> came to present themselves before the LORD, and Satan also came among them to present himself before the LORD.</a:t>
            </a:r>
          </a:p>
          <a:p>
            <a:pPr lvl="0"/>
            <a:endParaRPr lang="en-US" sz="3400" dirty="0">
              <a:solidFill>
                <a:schemeClr val="bg1"/>
              </a:solidFill>
            </a:endParaRPr>
          </a:p>
          <a:p>
            <a:pPr lvl="0"/>
            <a:r>
              <a:rPr lang="en-US" sz="3400" dirty="0">
                <a:solidFill>
                  <a:schemeClr val="bg1"/>
                </a:solidFill>
              </a:rPr>
              <a:t>Psalms 29.1 ESV:	Ascribe to the LORD, </a:t>
            </a:r>
          </a:p>
          <a:p>
            <a:pPr lvl="0"/>
            <a:r>
              <a:rPr lang="en-US" sz="3400" dirty="0">
                <a:solidFill>
                  <a:srgbClr val="FFFF00"/>
                </a:solidFill>
              </a:rPr>
              <a:t>						   	</a:t>
            </a:r>
            <a:r>
              <a:rPr lang="en-US" sz="3400" b="1" dirty="0">
                <a:solidFill>
                  <a:srgbClr val="FFFF00"/>
                </a:solidFill>
              </a:rPr>
              <a:t>O heavenly beings</a:t>
            </a:r>
            <a:r>
              <a:rPr lang="en-US" sz="3400" dirty="0">
                <a:solidFill>
                  <a:schemeClr val="bg1"/>
                </a:solidFill>
              </a:rPr>
              <a:t>, 			[</a:t>
            </a:r>
            <a:r>
              <a:rPr lang="en-US" sz="3400" dirty="0">
                <a:solidFill>
                  <a:srgbClr val="FFFF00"/>
                </a:solidFill>
              </a:rPr>
              <a:t>literally “</a:t>
            </a:r>
            <a:r>
              <a:rPr lang="en-US" sz="3400" b="1" dirty="0">
                <a:solidFill>
                  <a:srgbClr val="FFFF00"/>
                </a:solidFill>
              </a:rPr>
              <a:t>sons of God</a:t>
            </a:r>
            <a:r>
              <a:rPr lang="en-US" sz="3400" dirty="0">
                <a:solidFill>
                  <a:srgbClr val="FFFF00"/>
                </a:solidFill>
              </a:rPr>
              <a:t>”</a:t>
            </a:r>
            <a:r>
              <a:rPr lang="en-US" sz="3400" dirty="0">
                <a:solidFill>
                  <a:schemeClr val="bg1"/>
                </a:solidFill>
              </a:rPr>
              <a:t>]</a:t>
            </a:r>
          </a:p>
          <a:p>
            <a:pPr lvl="0"/>
            <a:r>
              <a:rPr lang="en-US" sz="3400" dirty="0">
                <a:solidFill>
                  <a:schemeClr val="bg1"/>
                </a:solidFill>
              </a:rPr>
              <a:t>							ascribe to the LORD </a:t>
            </a:r>
          </a:p>
          <a:p>
            <a:pPr lvl="0"/>
            <a:r>
              <a:rPr lang="en-US" sz="3400" dirty="0">
                <a:solidFill>
                  <a:schemeClr val="bg1"/>
                </a:solidFill>
              </a:rPr>
              <a:t>							glory and strength.</a:t>
            </a:r>
          </a:p>
        </p:txBody>
      </p:sp>
      <p:cxnSp>
        <p:nvCxnSpPr>
          <p:cNvPr id="5" name="Straight Connector 4"/>
          <p:cNvCxnSpPr>
            <a:cxnSpLocks/>
          </p:cNvCxnSpPr>
          <p:nvPr/>
        </p:nvCxnSpPr>
        <p:spPr>
          <a:xfrm>
            <a:off x="130629" y="1412373"/>
            <a:ext cx="11859208"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827466"/>
      </p:ext>
    </p:extLst>
  </p:cSld>
  <p:clrMapOvr>
    <a:masterClrMapping/>
  </p:clrMapOvr>
  <mc:AlternateContent xmlns:mc="http://schemas.openxmlformats.org/markup-compatibility/2006" xmlns:p14="http://schemas.microsoft.com/office/powerpoint/2010/main">
    <mc:Choice Requires="p14">
      <p:transition spd="slow" p14:dur="2000">
        <p:wipe dir="d"/>
      </p:transition>
    </mc:Choice>
    <mc:Fallback xmlns="">
      <p:transition spd="slow">
        <p:wipe dir="d"/>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570</TotalTime>
  <Words>1890</Words>
  <Application>Microsoft Office PowerPoint</Application>
  <PresentationFormat>Widescreen</PresentationFormat>
  <Paragraphs>126</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Times New Roman</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32</cp:revision>
  <dcterms:created xsi:type="dcterms:W3CDTF">2015-10-27T13:55:52Z</dcterms:created>
  <dcterms:modified xsi:type="dcterms:W3CDTF">2020-08-26T17:06:26Z</dcterms:modified>
</cp:coreProperties>
</file>